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theme/themeOverride12.xml" ContentType="application/vnd.openxmlformats-officedocument.themeOverr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theme/themeOverride17.xml" ContentType="application/vnd.openxmlformats-officedocument.themeOverride+xml"/>
  <Override PartName="/ppt/theme/themeOverride28.xml" ContentType="application/vnd.openxmlformats-officedocument.themeOverr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theme/themeOverride24.xml" ContentType="application/vnd.openxmlformats-officedocument.themeOverr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theme/themeOverride13.xml" ContentType="application/vnd.openxmlformats-officedocument.themeOverr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Override20.xml" ContentType="application/vnd.openxmlformats-officedocument.themeOverride+xml"/>
  <Override PartName="/ppt/theme/themeOverride31.xml" ContentType="application/vnd.openxmlformats-officedocument.themeOverr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heme/themeOverride6.xml" ContentType="application/vnd.openxmlformats-officedocument.themeOverr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theme/themeOverride29.xml" ContentType="application/vnd.openxmlformats-officedocument.themeOverr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theme/themeOverride18.xml" ContentType="application/vnd.openxmlformats-officedocument.themeOverr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theme/themeOverride25.xml" ContentType="application/vnd.openxmlformats-officedocument.themeOverr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handoutMasters/handoutMaster1.xml" ContentType="application/vnd.openxmlformats-officedocument.presentationml.handoutMaster+xml"/>
  <Override PartName="/ppt/theme/themeOverride14.xml" ContentType="application/vnd.openxmlformats-officedocument.themeOverride+xml"/>
  <Override PartName="/ppt/theme/themeOverride32.xml" ContentType="application/vnd.openxmlformats-officedocument.themeOverr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Override7.xml" ContentType="application/vnd.openxmlformats-officedocument.themeOverride+xml"/>
  <Override PartName="/ppt/theme/themeOverride21.xml" ContentType="application/vnd.openxmlformats-officedocument.themeOverr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Override10.xml" ContentType="application/vnd.openxmlformats-officedocument.themeOverr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theme/themeOverride3.xml" ContentType="application/vnd.openxmlformats-officedocument.themeOverr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Override19.xml" ContentType="application/vnd.openxmlformats-officedocument.themeOverr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theme/themeOverride15.xml" ContentType="application/vnd.openxmlformats-officedocument.themeOverride+xml"/>
  <Override PartName="/ppt/theme/themeOverride26.xml" ContentType="application/vnd.openxmlformats-officedocument.themeOverr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theme/themeOverride22.xml" ContentType="application/vnd.openxmlformats-officedocument.themeOverride+xml"/>
  <Override PartName="/ppt/theme/themeOverride33.xml" ContentType="application/vnd.openxmlformats-officedocument.themeOverr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theme/themeOverride8.xml" ContentType="application/vnd.openxmlformats-officedocument.themeOverride+xml"/>
  <Override PartName="/ppt/theme/themeOverride11.xml" ContentType="application/vnd.openxmlformats-officedocument.themeOverr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theme/themeOverride4.xml" ContentType="application/vnd.openxmlformats-officedocument.themeOverr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theme/themeOverride27.xml" ContentType="application/vnd.openxmlformats-officedocument.themeOverr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theme/themeOverride16.xml" ContentType="application/vnd.openxmlformats-officedocument.themeOverride+xml"/>
  <Override PartName="/ppt/theme/themeOverride34.xml" ContentType="application/vnd.openxmlformats-officedocument.themeOverr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theme/themeOverride9.xml" ContentType="application/vnd.openxmlformats-officedocument.themeOverride+xml"/>
  <Override PartName="/ppt/theme/themeOverride23.xml" ContentType="application/vnd.openxmlformats-officedocument.themeOverr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theme/themeOverride30.xml" ContentType="application/vnd.openxmlformats-officedocument.themeOverr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theme/themeOverride5.xml" ContentType="application/vnd.openxmlformats-officedocument.themeOverr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897" r:id="rId1"/>
  </p:sldMasterIdLst>
  <p:notesMasterIdLst>
    <p:notesMasterId r:id="rId137"/>
  </p:notesMasterIdLst>
  <p:handoutMasterIdLst>
    <p:handoutMasterId r:id="rId138"/>
  </p:handoutMasterIdLst>
  <p:sldIdLst>
    <p:sldId id="440" r:id="rId2"/>
    <p:sldId id="486" r:id="rId3"/>
    <p:sldId id="460" r:id="rId4"/>
    <p:sldId id="363" r:id="rId5"/>
    <p:sldId id="453" r:id="rId6"/>
    <p:sldId id="487" r:id="rId7"/>
    <p:sldId id="488" r:id="rId8"/>
    <p:sldId id="489" r:id="rId9"/>
    <p:sldId id="441" r:id="rId10"/>
    <p:sldId id="442" r:id="rId11"/>
    <p:sldId id="443" r:id="rId12"/>
    <p:sldId id="461" r:id="rId13"/>
    <p:sldId id="456" r:id="rId14"/>
    <p:sldId id="462" r:id="rId15"/>
    <p:sldId id="463" r:id="rId16"/>
    <p:sldId id="466" r:id="rId17"/>
    <p:sldId id="465" r:id="rId18"/>
    <p:sldId id="468" r:id="rId19"/>
    <p:sldId id="472" r:id="rId20"/>
    <p:sldId id="471" r:id="rId21"/>
    <p:sldId id="469" r:id="rId22"/>
    <p:sldId id="467" r:id="rId23"/>
    <p:sldId id="473" r:id="rId24"/>
    <p:sldId id="474" r:id="rId25"/>
    <p:sldId id="475" r:id="rId26"/>
    <p:sldId id="477" r:id="rId27"/>
    <p:sldId id="476" r:id="rId28"/>
    <p:sldId id="484" r:id="rId29"/>
    <p:sldId id="464" r:id="rId30"/>
    <p:sldId id="483" r:id="rId31"/>
    <p:sldId id="480" r:id="rId32"/>
    <p:sldId id="479" r:id="rId33"/>
    <p:sldId id="485" r:id="rId34"/>
    <p:sldId id="478" r:id="rId35"/>
    <p:sldId id="457" r:id="rId36"/>
    <p:sldId id="451" r:id="rId37"/>
    <p:sldId id="458" r:id="rId38"/>
    <p:sldId id="452" r:id="rId39"/>
    <p:sldId id="491" r:id="rId40"/>
    <p:sldId id="492" r:id="rId41"/>
    <p:sldId id="493" r:id="rId42"/>
    <p:sldId id="494" r:id="rId43"/>
    <p:sldId id="495" r:id="rId44"/>
    <p:sldId id="496" r:id="rId45"/>
    <p:sldId id="497" r:id="rId46"/>
    <p:sldId id="498" r:id="rId47"/>
    <p:sldId id="499" r:id="rId48"/>
    <p:sldId id="500" r:id="rId49"/>
    <p:sldId id="501" r:id="rId50"/>
    <p:sldId id="502" r:id="rId51"/>
    <p:sldId id="503" r:id="rId52"/>
    <p:sldId id="504" r:id="rId53"/>
    <p:sldId id="505" r:id="rId54"/>
    <p:sldId id="506" r:id="rId55"/>
    <p:sldId id="507" r:id="rId56"/>
    <p:sldId id="508" r:id="rId57"/>
    <p:sldId id="509" r:id="rId58"/>
    <p:sldId id="510" r:id="rId59"/>
    <p:sldId id="511" r:id="rId60"/>
    <p:sldId id="512" r:id="rId61"/>
    <p:sldId id="513" r:id="rId62"/>
    <p:sldId id="514" r:id="rId63"/>
    <p:sldId id="515" r:id="rId64"/>
    <p:sldId id="516" r:id="rId65"/>
    <p:sldId id="517" r:id="rId66"/>
    <p:sldId id="518" r:id="rId67"/>
    <p:sldId id="519" r:id="rId68"/>
    <p:sldId id="520" r:id="rId69"/>
    <p:sldId id="521" r:id="rId70"/>
    <p:sldId id="522" r:id="rId71"/>
    <p:sldId id="523" r:id="rId72"/>
    <p:sldId id="524" r:id="rId73"/>
    <p:sldId id="525" r:id="rId74"/>
    <p:sldId id="527" r:id="rId75"/>
    <p:sldId id="528" r:id="rId76"/>
    <p:sldId id="529" r:id="rId77"/>
    <p:sldId id="530" r:id="rId78"/>
    <p:sldId id="531" r:id="rId79"/>
    <p:sldId id="532" r:id="rId80"/>
    <p:sldId id="533" r:id="rId81"/>
    <p:sldId id="534" r:id="rId82"/>
    <p:sldId id="535" r:id="rId83"/>
    <p:sldId id="536" r:id="rId84"/>
    <p:sldId id="537" r:id="rId85"/>
    <p:sldId id="538" r:id="rId86"/>
    <p:sldId id="539" r:id="rId87"/>
    <p:sldId id="540" r:id="rId88"/>
    <p:sldId id="541" r:id="rId89"/>
    <p:sldId id="542" r:id="rId90"/>
    <p:sldId id="543" r:id="rId91"/>
    <p:sldId id="544" r:id="rId92"/>
    <p:sldId id="545" r:id="rId93"/>
    <p:sldId id="546" r:id="rId94"/>
    <p:sldId id="547" r:id="rId95"/>
    <p:sldId id="548" r:id="rId96"/>
    <p:sldId id="549" r:id="rId97"/>
    <p:sldId id="550" r:id="rId98"/>
    <p:sldId id="551" r:id="rId99"/>
    <p:sldId id="552" r:id="rId100"/>
    <p:sldId id="553" r:id="rId101"/>
    <p:sldId id="554" r:id="rId102"/>
    <p:sldId id="555" r:id="rId103"/>
    <p:sldId id="556" r:id="rId104"/>
    <p:sldId id="557" r:id="rId105"/>
    <p:sldId id="558" r:id="rId106"/>
    <p:sldId id="559" r:id="rId107"/>
    <p:sldId id="560" r:id="rId108"/>
    <p:sldId id="561" r:id="rId109"/>
    <p:sldId id="562" r:id="rId110"/>
    <p:sldId id="563" r:id="rId111"/>
    <p:sldId id="564" r:id="rId112"/>
    <p:sldId id="565" r:id="rId113"/>
    <p:sldId id="566" r:id="rId114"/>
    <p:sldId id="567" r:id="rId115"/>
    <p:sldId id="568" r:id="rId116"/>
    <p:sldId id="569" r:id="rId117"/>
    <p:sldId id="570" r:id="rId118"/>
    <p:sldId id="571" r:id="rId119"/>
    <p:sldId id="572" r:id="rId120"/>
    <p:sldId id="573" r:id="rId121"/>
    <p:sldId id="574" r:id="rId122"/>
    <p:sldId id="575" r:id="rId123"/>
    <p:sldId id="576" r:id="rId124"/>
    <p:sldId id="577" r:id="rId125"/>
    <p:sldId id="578" r:id="rId126"/>
    <p:sldId id="579" r:id="rId127"/>
    <p:sldId id="580" r:id="rId128"/>
    <p:sldId id="581" r:id="rId129"/>
    <p:sldId id="582" r:id="rId130"/>
    <p:sldId id="583" r:id="rId131"/>
    <p:sldId id="584" r:id="rId132"/>
    <p:sldId id="585" r:id="rId133"/>
    <p:sldId id="586" r:id="rId134"/>
    <p:sldId id="587" r:id="rId135"/>
    <p:sldId id="588" r:id="rId136"/>
  </p:sldIdLst>
  <p:sldSz cx="9144000" cy="6858000" type="screen4x3"/>
  <p:notesSz cx="6669088" cy="9926638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6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7DFBB0"/>
    <a:srgbClr val="8893A0"/>
    <a:srgbClr val="FFD7D7"/>
    <a:srgbClr val="E3FFD9"/>
    <a:srgbClr val="CCFF99"/>
    <a:srgbClr val="F5F391"/>
    <a:srgbClr val="99FF6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3724" autoAdjust="0"/>
    <p:restoredTop sz="99515" autoAdjust="0"/>
  </p:normalViewPr>
  <p:slideViewPr>
    <p:cSldViewPr>
      <p:cViewPr>
        <p:scale>
          <a:sx n="80" d="100"/>
          <a:sy n="80" d="100"/>
        </p:scale>
        <p:origin x="-714" y="-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70"/>
    </p:cViewPr>
  </p:sorterViewPr>
  <p:notesViewPr>
    <p:cSldViewPr>
      <p:cViewPr varScale="1">
        <p:scale>
          <a:sx n="74" d="100"/>
          <a:sy n="74" d="100"/>
        </p:scale>
        <p:origin x="-2184" y="-96"/>
      </p:cViewPr>
      <p:guideLst>
        <p:guide orient="horz" pos="3126"/>
        <p:guide pos="210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BC483982-D13D-495B-8255-26CD6E6F6F5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02457151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259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2488" y="744538"/>
            <a:ext cx="4964112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4875"/>
            <a:ext cx="53355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72D661D2-CB43-412C-8931-76ECB7A853B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53596885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97675" y="93663"/>
            <a:ext cx="2157413" cy="64309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23850" y="93663"/>
            <a:ext cx="6321425" cy="64309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323850" y="93663"/>
            <a:ext cx="8631238" cy="643096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dgm" preserve="1">
  <p:cSld name="Заголовок, схема или организационная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0938" y="93663"/>
            <a:ext cx="7793037" cy="6223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SmartArt 2"/>
          <p:cNvSpPr>
            <a:spLocks noGrp="1"/>
          </p:cNvSpPr>
          <p:nvPr>
            <p:ph type="dgm" idx="1"/>
          </p:nvPr>
        </p:nvSpPr>
        <p:spPr>
          <a:xfrm>
            <a:off x="323850" y="1052513"/>
            <a:ext cx="8631238" cy="5472112"/>
          </a:xfrm>
        </p:spPr>
        <p:txBody>
          <a:bodyPr/>
          <a:lstStyle/>
          <a:p>
            <a:pPr lvl="0"/>
            <a:endParaRPr lang="ru-RU" noProof="0" smtClean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 preserve="1">
  <p:cSld name="Заголовок и объект над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0938" y="93663"/>
            <a:ext cx="7793037" cy="6223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23850" y="1052513"/>
            <a:ext cx="8631238" cy="265906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23850" y="3863975"/>
            <a:ext cx="8631238" cy="266065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0938" y="93663"/>
            <a:ext cx="7793037" cy="6223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323850" y="1052513"/>
            <a:ext cx="8631238" cy="5472112"/>
          </a:xfrm>
        </p:spPr>
        <p:txBody>
          <a:bodyPr/>
          <a:lstStyle/>
          <a:p>
            <a:pPr lvl="0"/>
            <a:endParaRPr lang="ru-RU" noProof="0" smtClean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03265" y="215856"/>
            <a:ext cx="7793037" cy="6223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>
          <a:xfrm>
            <a:off x="0" y="6492875"/>
            <a:ext cx="1030288" cy="365125"/>
          </a:xfrm>
        </p:spPr>
        <p:txBody>
          <a:bodyPr/>
          <a:lstStyle>
            <a:lvl1pPr>
              <a:defRPr baseline="0">
                <a:solidFill>
                  <a:srgbClr val="8893A0"/>
                </a:solidFill>
              </a:defRPr>
            </a:lvl1pPr>
          </a:lstStyle>
          <a:p>
            <a:pPr>
              <a:defRPr/>
            </a:pPr>
            <a:r>
              <a:rPr lang="ru-RU"/>
              <a:t>РИ-2008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23850" y="1052513"/>
            <a:ext cx="4238625" cy="54721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714875" y="1052513"/>
            <a:ext cx="4240213" cy="54721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4450" y="6532563"/>
            <a:ext cx="1643063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ru-RU" sz="1600" dirty="0">
                <a:solidFill>
                  <a:srgbClr val="0070C0"/>
                </a:solidFill>
              </a:rPr>
              <a:t>РИ-2008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4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93663"/>
            <a:ext cx="7793037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5123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052513"/>
            <a:ext cx="8631238" cy="547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321547" name="Rectangle 11"/>
          <p:cNvSpPr>
            <a:spLocks noChangeArrowheads="1"/>
          </p:cNvSpPr>
          <p:nvPr userDrawn="1"/>
        </p:nvSpPr>
        <p:spPr bwMode="auto">
          <a:xfrm>
            <a:off x="323850" y="6596063"/>
            <a:ext cx="8640763" cy="36512"/>
          </a:xfrm>
          <a:prstGeom prst="rect">
            <a:avLst/>
          </a:prstGeom>
          <a:solidFill>
            <a:srgbClr val="E0E0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321548" name="Rectangle 12"/>
          <p:cNvSpPr>
            <a:spLocks noChangeArrowheads="1"/>
          </p:cNvSpPr>
          <p:nvPr userDrawn="1"/>
        </p:nvSpPr>
        <p:spPr bwMode="auto">
          <a:xfrm>
            <a:off x="323850" y="6669088"/>
            <a:ext cx="8640763" cy="36512"/>
          </a:xfrm>
          <a:prstGeom prst="rect">
            <a:avLst/>
          </a:prstGeom>
          <a:solidFill>
            <a:srgbClr val="E0E0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321549" name="Rectangle 13"/>
          <p:cNvSpPr>
            <a:spLocks noChangeArrowheads="1"/>
          </p:cNvSpPr>
          <p:nvPr userDrawn="1"/>
        </p:nvSpPr>
        <p:spPr bwMode="auto">
          <a:xfrm>
            <a:off x="323850" y="6740525"/>
            <a:ext cx="8640763" cy="36513"/>
          </a:xfrm>
          <a:prstGeom prst="rect">
            <a:avLst/>
          </a:prstGeom>
          <a:solidFill>
            <a:srgbClr val="E0E0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321550" name="Rectangle 14"/>
          <p:cNvSpPr>
            <a:spLocks noChangeArrowheads="1"/>
          </p:cNvSpPr>
          <p:nvPr userDrawn="1"/>
        </p:nvSpPr>
        <p:spPr bwMode="auto">
          <a:xfrm>
            <a:off x="323850" y="6813550"/>
            <a:ext cx="8640763" cy="36513"/>
          </a:xfrm>
          <a:prstGeom prst="rect">
            <a:avLst/>
          </a:prstGeom>
          <a:solidFill>
            <a:srgbClr val="E0E0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321552" name="Text Box 16"/>
          <p:cNvSpPr txBox="1">
            <a:spLocks noChangeArrowheads="1"/>
          </p:cNvSpPr>
          <p:nvPr userDrawn="1"/>
        </p:nvSpPr>
        <p:spPr bwMode="auto">
          <a:xfrm>
            <a:off x="7077075" y="6562725"/>
            <a:ext cx="20193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fld id="{AD2A1C4A-0E95-4010-821B-7B4B7286FD9D}" type="slidenum">
              <a:rPr lang="ru-RU" sz="1400" b="1"/>
              <a:pPr algn="r">
                <a:spcBef>
                  <a:spcPct val="50000"/>
                </a:spcBef>
                <a:defRPr/>
              </a:pPr>
              <a:t>‹#›</a:t>
            </a:fld>
            <a:endParaRPr lang="ru-RU" sz="1400" b="1">
              <a:solidFill>
                <a:srgbClr val="B2B2B2"/>
              </a:solidFill>
            </a:endParaRPr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</a:defRPr>
            </a:lvl1pPr>
          </a:lstStyle>
          <a:p>
            <a:pPr>
              <a:defRPr/>
            </a:pPr>
            <a:r>
              <a:rPr lang="ru-RU"/>
              <a:t>РИ-2008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  <p:sldLayoutId id="2147484105" r:id="rId12"/>
    <p:sldLayoutId id="2147484106" r:id="rId13"/>
    <p:sldLayoutId id="2147484107" r:id="rId14"/>
    <p:sldLayoutId id="2147484108" r:id="rId15"/>
  </p:sldLayoutIdLst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545" grpId="0"/>
    </p:bld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9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Содержимое 1"/>
          <p:cNvSpPr>
            <a:spLocks noGrp="1"/>
          </p:cNvSpPr>
          <p:nvPr>
            <p:ph/>
          </p:nvPr>
        </p:nvSpPr>
        <p:spPr>
          <a:xfrm>
            <a:off x="0" y="1785926"/>
            <a:ext cx="9143999" cy="1759750"/>
          </a:xfrm>
        </p:spPr>
        <p:txBody>
          <a:bodyPr/>
          <a:lstStyle/>
          <a:p>
            <a:pPr marL="0" indent="0" algn="ctr">
              <a:buNone/>
            </a:pPr>
            <a:r>
              <a:rPr lang="ru-RU" sz="3600" b="1" dirty="0" smtClean="0"/>
              <a:t>Лабораторная работа №1</a:t>
            </a:r>
          </a:p>
          <a:p>
            <a:pPr marL="0" indent="0" algn="ctr">
              <a:buNone/>
            </a:pPr>
            <a:r>
              <a:rPr lang="ru-RU" sz="3600" b="1" dirty="0" smtClean="0"/>
              <a:t>"Работа с </a:t>
            </a:r>
            <a:r>
              <a:rPr lang="en-US" sz="3600" b="1" dirty="0" err="1" smtClean="0"/>
              <a:t>VirtualBox</a:t>
            </a:r>
            <a:r>
              <a:rPr lang="ru-RU" sz="3600" b="1" dirty="0" smtClean="0"/>
              <a:t>, установка рабочих станций  и подготовка для включения в </a:t>
            </a:r>
            <a:r>
              <a:rPr lang="ru-RU" sz="3600" b="1" dirty="0" err="1" smtClean="0"/>
              <a:t>одноранговую</a:t>
            </a:r>
            <a:r>
              <a:rPr lang="ru-RU" sz="3600" b="1" dirty="0" smtClean="0"/>
              <a:t> сеть"</a:t>
            </a:r>
          </a:p>
          <a:p>
            <a:pPr marL="0" indent="0" algn="ctr">
              <a:buNone/>
            </a:pPr>
            <a:endParaRPr lang="ru-RU" sz="3600" b="1" dirty="0" smtClean="0"/>
          </a:p>
          <a:p>
            <a:pPr marL="0" indent="0">
              <a:buNone/>
            </a:pPr>
            <a:endParaRPr lang="ru-RU" sz="3600" kern="1200" dirty="0" smtClean="0">
              <a:latin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1214422"/>
            <a:ext cx="548640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554" name="Содержимое 1"/>
          <p:cNvSpPr>
            <a:spLocks noGrp="1"/>
          </p:cNvSpPr>
          <p:nvPr>
            <p:ph/>
          </p:nvPr>
        </p:nvSpPr>
        <p:spPr>
          <a:xfrm>
            <a:off x="0" y="1"/>
            <a:ext cx="9143999" cy="1428736"/>
          </a:xfrm>
        </p:spPr>
        <p:txBody>
          <a:bodyPr/>
          <a:lstStyle/>
          <a:p>
            <a:pPr marL="0" indent="457200">
              <a:spcBef>
                <a:spcPts val="0"/>
              </a:spcBef>
              <a:buNone/>
            </a:pPr>
            <a:r>
              <a:rPr lang="ru-RU" sz="2400" dirty="0" smtClean="0"/>
              <a:t>Включить компьютер «</a:t>
            </a:r>
            <a:r>
              <a:rPr lang="en-US" sz="2400" dirty="0" smtClean="0"/>
              <a:t>WinXp1</a:t>
            </a:r>
            <a:r>
              <a:rPr lang="ru-RU" sz="2400" dirty="0" smtClean="0"/>
              <a:t>», для этого выбрать запускаемый компьютер и нажать включение питания:</a:t>
            </a:r>
            <a:endParaRPr lang="ru-RU" sz="2400" kern="1200" dirty="0" smtClean="0">
              <a:latin typeface="Arial" charset="0"/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 rot="16200000" flipH="1">
            <a:off x="750067" y="964389"/>
            <a:ext cx="1571636" cy="1357322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6357950" y="857232"/>
            <a:ext cx="1928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Включение</a:t>
            </a:r>
          </a:p>
          <a:p>
            <a:r>
              <a:rPr lang="ru-RU" dirty="0" smtClean="0"/>
              <a:t>питания</a:t>
            </a:r>
          </a:p>
          <a:p>
            <a:r>
              <a:rPr lang="ru-RU" dirty="0" smtClean="0"/>
              <a:t>виртуальной</a:t>
            </a:r>
          </a:p>
          <a:p>
            <a:r>
              <a:rPr lang="ru-RU" dirty="0" smtClean="0"/>
              <a:t>машины</a:t>
            </a:r>
            <a:endParaRPr lang="ru-RU" dirty="0"/>
          </a:p>
        </p:txBody>
      </p:sp>
      <p:cxnSp>
        <p:nvCxnSpPr>
          <p:cNvPr id="9" name="Прямая со стрелкой 8"/>
          <p:cNvCxnSpPr>
            <a:stCxn id="8" idx="1"/>
          </p:cNvCxnSpPr>
          <p:nvPr/>
        </p:nvCxnSpPr>
        <p:spPr>
          <a:xfrm rot="10800000" flipV="1">
            <a:off x="4357686" y="1457396"/>
            <a:ext cx="2000264" cy="399967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spcBef>
                <a:spcPts val="0"/>
              </a:spcBef>
            </a:pPr>
            <a:r>
              <a:rPr lang="ru-RU" sz="2800" dirty="0" smtClean="0"/>
              <a:t>Эта настройка разрешит </a:t>
            </a:r>
            <a:r>
              <a:rPr lang="en-US" sz="2800" dirty="0" smtClean="0"/>
              <a:t>DHCP </a:t>
            </a:r>
            <a:r>
              <a:rPr lang="ru-RU" sz="2800" dirty="0" smtClean="0"/>
              <a:t>серверу раздавать адреса для рабочих станций в диапазоне от:</a:t>
            </a:r>
          </a:p>
          <a:p>
            <a:pPr indent="457200">
              <a:spcBef>
                <a:spcPts val="0"/>
              </a:spcBef>
            </a:pPr>
            <a:r>
              <a:rPr lang="en-US" sz="2800" dirty="0" smtClean="0"/>
              <a:t>192.168.1.10</a:t>
            </a:r>
            <a:r>
              <a:rPr lang="ru-RU" sz="2800" dirty="0" smtClean="0"/>
              <a:t> до </a:t>
            </a:r>
            <a:r>
              <a:rPr lang="en-US" sz="2800" dirty="0" smtClean="0"/>
              <a:t>192.168.1.254</a:t>
            </a:r>
            <a:r>
              <a:rPr lang="ru-RU" sz="2800" dirty="0" smtClean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1214409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spcBef>
                <a:spcPts val="0"/>
              </a:spcBef>
            </a:pPr>
            <a:r>
              <a:rPr lang="ru-RU" sz="2800" b="1" dirty="0" smtClean="0"/>
              <a:t>Задание №2</a:t>
            </a:r>
            <a:r>
              <a:rPr lang="ru-RU" sz="2800" dirty="0" smtClean="0"/>
              <a:t>. Настроить </a:t>
            </a:r>
            <a:r>
              <a:rPr lang="en-US" sz="2800" dirty="0" smtClean="0"/>
              <a:t>DNS </a:t>
            </a:r>
            <a:r>
              <a:rPr lang="ru-RU" sz="2800" dirty="0" smtClean="0"/>
              <a:t>сервер в локальной сети.</a:t>
            </a:r>
          </a:p>
          <a:p>
            <a:pPr indent="457200">
              <a:spcBef>
                <a:spcPts val="0"/>
              </a:spcBef>
            </a:pPr>
            <a:r>
              <a:rPr lang="ru-RU" sz="2800" dirty="0" smtClean="0"/>
              <a:t>Для работы с символьными именами станций в стеке протоколов </a:t>
            </a:r>
            <a:r>
              <a:rPr lang="en-US" sz="2800" dirty="0" smtClean="0"/>
              <a:t>TCP/IP</a:t>
            </a:r>
            <a:r>
              <a:rPr lang="ru-RU" sz="2800" dirty="0" smtClean="0"/>
              <a:t>  локальной сети необходимо установить и настроить специальное программное обеспечение (</a:t>
            </a:r>
            <a:r>
              <a:rPr lang="en-US" sz="2800" dirty="0" smtClean="0"/>
              <a:t>DNS </a:t>
            </a:r>
            <a:r>
              <a:rPr lang="ru-RU" sz="2800" dirty="0" smtClean="0"/>
              <a:t>сервер), которое будет автоматически сопоставлять </a:t>
            </a:r>
            <a:r>
              <a:rPr lang="en-US" sz="2800" dirty="0" smtClean="0"/>
              <a:t>IP </a:t>
            </a:r>
            <a:r>
              <a:rPr lang="ru-RU" sz="2800" dirty="0" smtClean="0"/>
              <a:t>адрес символьному имени станции.</a:t>
            </a:r>
          </a:p>
          <a:p>
            <a:pPr indent="457200">
              <a:spcBef>
                <a:spcPts val="0"/>
              </a:spcBef>
            </a:pPr>
            <a:r>
              <a:rPr lang="ru-RU" sz="2800" dirty="0" smtClean="0"/>
              <a:t>Это программное обеспечение уже установлено на рабочей станции </a:t>
            </a:r>
            <a:r>
              <a:rPr lang="en-US" sz="2800" dirty="0" err="1" smtClean="0"/>
              <a:t>WinX</a:t>
            </a:r>
            <a:r>
              <a:rPr lang="ru-RU" sz="2800" dirty="0" smtClean="0"/>
              <a:t>Р</a:t>
            </a:r>
            <a:r>
              <a:rPr lang="en-US" sz="2800" dirty="0" smtClean="0"/>
              <a:t>1</a:t>
            </a:r>
            <a:r>
              <a:rPr lang="ru-RU" sz="2800" dirty="0" smtClean="0"/>
              <a:t> (</a:t>
            </a:r>
            <a:r>
              <a:rPr lang="en-US" sz="2800" dirty="0" err="1"/>
              <a:t>DualServer</a:t>
            </a:r>
            <a:r>
              <a:rPr lang="ru-RU" sz="2800" dirty="0" smtClean="0"/>
              <a:t>). Но перед запуском </a:t>
            </a:r>
            <a:r>
              <a:rPr lang="en-US" sz="2800" dirty="0" smtClean="0"/>
              <a:t>DNS </a:t>
            </a:r>
            <a:r>
              <a:rPr lang="ru-RU" sz="2800" dirty="0" smtClean="0"/>
              <a:t>его нужно настроить. </a:t>
            </a:r>
          </a:p>
        </p:txBody>
      </p:sp>
    </p:spTree>
    <p:extLst>
      <p:ext uri="{BB962C8B-B14F-4D97-AF65-F5344CB8AC3E}">
        <p14:creationId xmlns="" xmlns:p14="http://schemas.microsoft.com/office/powerpoint/2010/main" val="38320264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spcBef>
                <a:spcPts val="0"/>
              </a:spcBef>
            </a:pPr>
            <a:r>
              <a:rPr lang="ru-RU" sz="2800" b="1" dirty="0" smtClean="0"/>
              <a:t>Настройка </a:t>
            </a:r>
            <a:r>
              <a:rPr lang="en-US" sz="2800" b="1" dirty="0" smtClean="0"/>
              <a:t>DNS</a:t>
            </a:r>
            <a:r>
              <a:rPr lang="ru-RU" sz="2800" dirty="0" smtClean="0"/>
              <a:t>. На станции </a:t>
            </a:r>
            <a:r>
              <a:rPr lang="en-US" sz="2800" dirty="0" err="1" smtClean="0"/>
              <a:t>WinX</a:t>
            </a:r>
            <a:r>
              <a:rPr lang="ru-RU" sz="2800" dirty="0" smtClean="0"/>
              <a:t>Р</a:t>
            </a:r>
            <a:r>
              <a:rPr lang="en-US" sz="2800" dirty="0" smtClean="0"/>
              <a:t>1 </a:t>
            </a:r>
            <a:r>
              <a:rPr lang="ru-RU" sz="2800" dirty="0" smtClean="0"/>
              <a:t>открыть файл конфигурации (настройки) </a:t>
            </a:r>
            <a:r>
              <a:rPr lang="en-US" sz="2800" dirty="0" smtClean="0"/>
              <a:t>C:\Program Files\</a:t>
            </a:r>
            <a:r>
              <a:rPr lang="en-US" sz="2800" dirty="0" err="1" smtClean="0"/>
              <a:t>DualServer</a:t>
            </a:r>
            <a:r>
              <a:rPr lang="en-US" sz="2800" dirty="0" smtClean="0"/>
              <a:t>\DualServer.ini (</a:t>
            </a:r>
            <a:r>
              <a:rPr lang="ru-RU" sz="2800" dirty="0" smtClean="0"/>
              <a:t>двойной левый клик</a:t>
            </a:r>
            <a:r>
              <a:rPr lang="en-US" sz="2800" dirty="0" smtClean="0"/>
              <a:t>)</a:t>
            </a:r>
            <a:r>
              <a:rPr lang="ru-RU" sz="2800" dirty="0" smtClean="0"/>
              <a:t>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1928802"/>
            <a:ext cx="57721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Прямая со стрелкой 5"/>
          <p:cNvCxnSpPr/>
          <p:nvPr/>
        </p:nvCxnSpPr>
        <p:spPr>
          <a:xfrm rot="16200000" flipH="1">
            <a:off x="2750331" y="2607463"/>
            <a:ext cx="3571900" cy="78581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900643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spcBef>
                <a:spcPts val="0"/>
              </a:spcBef>
            </a:pPr>
            <a:r>
              <a:rPr lang="ru-RU" sz="2800" dirty="0" smtClean="0"/>
              <a:t>Найти раздел </a:t>
            </a:r>
            <a:r>
              <a:rPr lang="en-US" sz="2800" dirty="0" smtClean="0"/>
              <a:t>[DNS_HOSTS] </a:t>
            </a:r>
            <a:r>
              <a:rPr lang="ru-RU" sz="2800" dirty="0" smtClean="0"/>
              <a:t>и добавить в него две строки:</a:t>
            </a:r>
          </a:p>
          <a:p>
            <a:pPr indent="457200">
              <a:spcBef>
                <a:spcPts val="0"/>
              </a:spcBef>
            </a:pPr>
            <a:r>
              <a:rPr lang="en-US" sz="2800" dirty="0" smtClean="0"/>
              <a:t>winxp1=192.168.1.2</a:t>
            </a:r>
          </a:p>
          <a:p>
            <a:pPr indent="457200">
              <a:spcBef>
                <a:spcPts val="0"/>
              </a:spcBef>
            </a:pPr>
            <a:r>
              <a:rPr lang="en-US" sz="2800" dirty="0" smtClean="0"/>
              <a:t>winxp2=192.168.1.10</a:t>
            </a:r>
            <a:r>
              <a:rPr lang="ru-RU" sz="2800" dirty="0" smtClean="0"/>
              <a:t>.</a:t>
            </a:r>
          </a:p>
          <a:p>
            <a:pPr indent="457200">
              <a:spcBef>
                <a:spcPts val="0"/>
              </a:spcBef>
            </a:pPr>
            <a:r>
              <a:rPr lang="ru-RU" sz="2800" dirty="0" smtClean="0"/>
              <a:t>Сохранить изменения в файле.</a:t>
            </a:r>
          </a:p>
        </p:txBody>
      </p:sp>
      <p:cxnSp>
        <p:nvCxnSpPr>
          <p:cNvPr id="6" name="Прямая со стрелкой 5"/>
          <p:cNvCxnSpPr/>
          <p:nvPr/>
        </p:nvCxnSpPr>
        <p:spPr>
          <a:xfrm rot="5400000">
            <a:off x="1726664" y="833862"/>
            <a:ext cx="3071834" cy="235745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rot="16200000" flipH="1">
            <a:off x="-1143040" y="3571876"/>
            <a:ext cx="4572032" cy="857256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Группа 2"/>
          <p:cNvGrpSpPr/>
          <p:nvPr/>
        </p:nvGrpSpPr>
        <p:grpSpPr>
          <a:xfrm>
            <a:off x="1571604" y="2786058"/>
            <a:ext cx="5772150" cy="3838575"/>
            <a:chOff x="1571604" y="2786058"/>
            <a:chExt cx="5772150" cy="3838575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71604" y="2786058"/>
              <a:ext cx="5772150" cy="3838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" name="TextBox 1"/>
            <p:cNvSpPr txBox="1"/>
            <p:nvPr/>
          </p:nvSpPr>
          <p:spPr>
            <a:xfrm>
              <a:off x="2915816" y="6009521"/>
              <a:ext cx="144016" cy="27699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2</a:t>
              </a:r>
              <a:endParaRPr kumimoji="0" lang="ru-RU" sz="1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408916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spcBef>
                <a:spcPts val="0"/>
              </a:spcBef>
            </a:pPr>
            <a:r>
              <a:rPr lang="ru-RU" sz="2800" dirty="0" smtClean="0"/>
              <a:t>Эта настройка установит для  </a:t>
            </a:r>
            <a:r>
              <a:rPr lang="en-US" sz="2800" dirty="0" smtClean="0"/>
              <a:t>DNS </a:t>
            </a:r>
            <a:r>
              <a:rPr lang="ru-RU" sz="2800" dirty="0" smtClean="0"/>
              <a:t>сервера соответствие между символьным именем станции и её </a:t>
            </a:r>
            <a:r>
              <a:rPr lang="en-US" sz="2800" dirty="0" smtClean="0"/>
              <a:t>IP </a:t>
            </a:r>
            <a:r>
              <a:rPr lang="ru-RU" sz="2800" dirty="0" smtClean="0"/>
              <a:t>адресом.</a:t>
            </a:r>
          </a:p>
        </p:txBody>
      </p:sp>
    </p:spTree>
    <p:extLst>
      <p:ext uri="{BB962C8B-B14F-4D97-AF65-F5344CB8AC3E}">
        <p14:creationId xmlns="" xmlns:p14="http://schemas.microsoft.com/office/powerpoint/2010/main" val="2898123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Clr>
                <a:schemeClr val="tx1"/>
              </a:buClr>
              <a:buSzPct val="100000"/>
            </a:pPr>
            <a:r>
              <a:rPr lang="ru-RU" sz="2800" b="1" dirty="0" smtClean="0"/>
              <a:t>Задание №</a:t>
            </a:r>
            <a:r>
              <a:rPr lang="en-US" sz="2800" b="1" dirty="0" smtClean="0"/>
              <a:t>3</a:t>
            </a:r>
            <a:r>
              <a:rPr lang="ru-RU" sz="2800" dirty="0" smtClean="0"/>
              <a:t>. Запустить службы </a:t>
            </a:r>
            <a:r>
              <a:rPr lang="en-US" sz="2800" dirty="0" smtClean="0"/>
              <a:t>DHCP</a:t>
            </a:r>
            <a:r>
              <a:rPr lang="ru-RU" sz="2800" dirty="0" smtClean="0"/>
              <a:t> и </a:t>
            </a:r>
            <a:r>
              <a:rPr lang="en-US" sz="2800" dirty="0" smtClean="0"/>
              <a:t>DNS</a:t>
            </a:r>
            <a:r>
              <a:rPr lang="ru-RU" sz="2800" dirty="0" smtClean="0"/>
              <a:t>.</a:t>
            </a:r>
          </a:p>
          <a:p>
            <a:pPr marL="514350">
              <a:buClr>
                <a:schemeClr val="tx1"/>
              </a:buClr>
              <a:buSzPct val="100000"/>
            </a:pPr>
            <a:r>
              <a:rPr lang="ru-RU" sz="2000" b="1" dirty="0" smtClean="0"/>
              <a:t>Пуск-</a:t>
            </a:r>
            <a:r>
              <a:rPr lang="en-US" sz="2000" b="1" dirty="0" smtClean="0"/>
              <a:t>&gt;</a:t>
            </a:r>
            <a:r>
              <a:rPr lang="ru-RU" sz="2000" b="1" dirty="0" smtClean="0"/>
              <a:t>Панель управления-</a:t>
            </a:r>
            <a:r>
              <a:rPr lang="en-US" sz="2000" b="1" dirty="0" smtClean="0"/>
              <a:t>&gt;</a:t>
            </a:r>
            <a:r>
              <a:rPr lang="ru-RU" sz="2000" b="1" dirty="0" smtClean="0"/>
              <a:t>Администрирование</a:t>
            </a:r>
          </a:p>
          <a:p>
            <a:pPr marL="514350">
              <a:buClr>
                <a:schemeClr val="tx1"/>
              </a:buClr>
              <a:buSzPct val="100000"/>
            </a:pPr>
            <a:r>
              <a:rPr lang="ru-RU" sz="2000" b="1" dirty="0" smtClean="0"/>
              <a:t>-</a:t>
            </a:r>
            <a:r>
              <a:rPr lang="en-US" sz="2000" b="1" dirty="0" smtClean="0"/>
              <a:t>&gt;</a:t>
            </a:r>
            <a:r>
              <a:rPr lang="ru-RU" sz="2000" b="1" dirty="0" smtClean="0"/>
              <a:t>Службы </a:t>
            </a:r>
            <a:r>
              <a:rPr lang="ru-RU" sz="2000" dirty="0" smtClean="0"/>
              <a:t>(двойной левый клик)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1139" y="1500175"/>
            <a:ext cx="5019688" cy="501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751713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Clr>
                <a:schemeClr val="tx1"/>
              </a:buClr>
              <a:buSzPct val="100000"/>
            </a:pPr>
            <a:r>
              <a:rPr lang="ru-RU" sz="2800" dirty="0" smtClean="0"/>
              <a:t>Выделить </a:t>
            </a:r>
            <a:r>
              <a:rPr lang="en-US" sz="2800" dirty="0" smtClean="0"/>
              <a:t>Dual DHCP DNS Service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071546"/>
            <a:ext cx="71247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357552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Clr>
                <a:schemeClr val="tx1"/>
              </a:buClr>
              <a:buSzPct val="100000"/>
            </a:pPr>
            <a:r>
              <a:rPr lang="ru-RU" sz="2800" b="1" dirty="0" smtClean="0"/>
              <a:t>Пуск </a:t>
            </a:r>
            <a:r>
              <a:rPr lang="ru-RU" sz="2800" dirty="0" smtClean="0"/>
              <a:t>и закрыть </a:t>
            </a:r>
            <a:r>
              <a:rPr lang="ru-RU" sz="2800" b="1" dirty="0" smtClean="0"/>
              <a:t>Службы</a:t>
            </a:r>
            <a:r>
              <a:rPr lang="ru-RU" sz="2800" dirty="0" smtClean="0"/>
              <a:t>, </a:t>
            </a:r>
            <a:r>
              <a:rPr lang="ru-RU" sz="2800" b="1" dirty="0" smtClean="0"/>
              <a:t>Панель управления</a:t>
            </a:r>
            <a:endParaRPr lang="en-US" sz="2800" b="1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6788" y="804863"/>
            <a:ext cx="7210425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6198718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Clr>
                <a:schemeClr val="tx1"/>
              </a:buClr>
              <a:buSzPct val="100000"/>
            </a:pPr>
            <a:r>
              <a:rPr lang="ru-RU" sz="2800" dirty="0" smtClean="0"/>
              <a:t>Должно быть </a:t>
            </a:r>
            <a:r>
              <a:rPr lang="ru-RU" sz="2800" b="1" dirty="0" smtClean="0"/>
              <a:t>Работает</a:t>
            </a:r>
            <a:endParaRPr lang="en-US" sz="2800" b="1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2963" y="1123950"/>
            <a:ext cx="7458075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Прямая со стрелкой 5"/>
          <p:cNvCxnSpPr/>
          <p:nvPr/>
        </p:nvCxnSpPr>
        <p:spPr>
          <a:xfrm>
            <a:off x="3500430" y="500042"/>
            <a:ext cx="3000396" cy="242889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8388310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spcBef>
                <a:spcPts val="0"/>
              </a:spcBef>
            </a:pPr>
            <a:r>
              <a:rPr lang="ru-RU" sz="2800" b="1" dirty="0" smtClean="0"/>
              <a:t>Задание №</a:t>
            </a:r>
            <a:r>
              <a:rPr lang="en-US" sz="2800" b="1" dirty="0" smtClean="0"/>
              <a:t>4</a:t>
            </a:r>
            <a:r>
              <a:rPr lang="ru-RU" sz="2800" dirty="0" smtClean="0"/>
              <a:t>. Выполнить проверку работы </a:t>
            </a:r>
            <a:r>
              <a:rPr lang="en-US" sz="2800" dirty="0" smtClean="0"/>
              <a:t>DHCP </a:t>
            </a:r>
            <a:r>
              <a:rPr lang="ru-RU" sz="2800" dirty="0" smtClean="0"/>
              <a:t>и </a:t>
            </a:r>
            <a:r>
              <a:rPr lang="en-US" sz="2800" dirty="0" smtClean="0"/>
              <a:t>DNS</a:t>
            </a:r>
            <a:r>
              <a:rPr lang="ru-RU" sz="2800" dirty="0" smtClean="0"/>
              <a:t>.</a:t>
            </a:r>
          </a:p>
          <a:p>
            <a:pPr indent="457200">
              <a:spcBef>
                <a:spcPts val="0"/>
              </a:spcBef>
            </a:pPr>
            <a:r>
              <a:rPr lang="ru-RU" sz="2800" dirty="0" smtClean="0"/>
              <a:t>На станции </a:t>
            </a:r>
            <a:r>
              <a:rPr lang="en-US" sz="2800" dirty="0" err="1" smtClean="0"/>
              <a:t>WinX</a:t>
            </a:r>
            <a:r>
              <a:rPr lang="ru-RU" sz="2800" dirty="0" smtClean="0"/>
              <a:t>Р</a:t>
            </a:r>
            <a:r>
              <a:rPr lang="en-US" sz="2800" dirty="0" smtClean="0"/>
              <a:t>2 </a:t>
            </a:r>
            <a:r>
              <a:rPr lang="ru-RU" sz="2800" dirty="0" smtClean="0"/>
              <a:t>установить автоматическое получение </a:t>
            </a:r>
            <a:r>
              <a:rPr lang="en-US" sz="2800" dirty="0" smtClean="0"/>
              <a:t>IP </a:t>
            </a:r>
            <a:r>
              <a:rPr lang="ru-RU" sz="2800" dirty="0" smtClean="0"/>
              <a:t>адреса.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2075" y="1857364"/>
            <a:ext cx="6496073" cy="4969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" name="Прямая со стрелкой 3"/>
          <p:cNvCxnSpPr/>
          <p:nvPr/>
        </p:nvCxnSpPr>
        <p:spPr>
          <a:xfrm rot="10800000" flipV="1">
            <a:off x="2357422" y="1357298"/>
            <a:ext cx="3786214" cy="271464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139524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857232"/>
            <a:ext cx="5914748" cy="490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554" name="Содержимое 1"/>
          <p:cNvSpPr>
            <a:spLocks noGrp="1"/>
          </p:cNvSpPr>
          <p:nvPr>
            <p:ph/>
          </p:nvPr>
        </p:nvSpPr>
        <p:spPr>
          <a:xfrm>
            <a:off x="0" y="1"/>
            <a:ext cx="9143999" cy="642918"/>
          </a:xfrm>
        </p:spPr>
        <p:txBody>
          <a:bodyPr/>
          <a:lstStyle/>
          <a:p>
            <a:pPr marL="0" indent="457200">
              <a:spcBef>
                <a:spcPts val="0"/>
              </a:spcBef>
              <a:buNone/>
            </a:pPr>
            <a:r>
              <a:rPr lang="ru-RU" sz="2800" dirty="0" smtClean="0"/>
              <a:t>Включенный компьютер «</a:t>
            </a:r>
            <a:r>
              <a:rPr lang="en-US" sz="2800" dirty="0" smtClean="0"/>
              <a:t>WinXP1</a:t>
            </a:r>
            <a:r>
              <a:rPr lang="ru-RU" sz="2800" dirty="0" smtClean="0"/>
              <a:t>»:</a:t>
            </a:r>
          </a:p>
        </p:txBody>
      </p:sp>
      <p:cxnSp>
        <p:nvCxnSpPr>
          <p:cNvPr id="6" name="Прямая со стрелкой 5"/>
          <p:cNvCxnSpPr/>
          <p:nvPr/>
        </p:nvCxnSpPr>
        <p:spPr>
          <a:xfrm rot="10800000" flipV="1">
            <a:off x="1500166" y="428604"/>
            <a:ext cx="3857652" cy="428628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0" y="60007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Внимание!</a:t>
            </a:r>
            <a:r>
              <a:rPr lang="ru-RU" dirty="0" smtClean="0"/>
              <a:t> Вход выполнен от имени администратора компьютера.</a:t>
            </a:r>
            <a:endParaRPr lang="ru-RU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spcBef>
                <a:spcPts val="0"/>
              </a:spcBef>
            </a:pPr>
            <a:r>
              <a:rPr lang="ru-RU" sz="2800" dirty="0" smtClean="0"/>
              <a:t>Через кнопку </a:t>
            </a:r>
            <a:r>
              <a:rPr lang="ru-RU" sz="2800" b="1" dirty="0" smtClean="0"/>
              <a:t>Дополнительно</a:t>
            </a:r>
            <a:r>
              <a:rPr lang="ru-RU" sz="2800" dirty="0" smtClean="0"/>
              <a:t> и вкладку </a:t>
            </a:r>
            <a:r>
              <a:rPr lang="en-US" sz="2800" b="1" dirty="0" smtClean="0"/>
              <a:t>DNS</a:t>
            </a:r>
            <a:r>
              <a:rPr lang="en-US" sz="2800" dirty="0" smtClean="0"/>
              <a:t> </a:t>
            </a:r>
            <a:r>
              <a:rPr lang="ru-RU" sz="2800" dirty="0" smtClean="0"/>
              <a:t>пометить 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1500174"/>
            <a:ext cx="434340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Прямая со стрелкой 5"/>
          <p:cNvCxnSpPr/>
          <p:nvPr/>
        </p:nvCxnSpPr>
        <p:spPr>
          <a:xfrm rot="16200000" flipH="1">
            <a:off x="-357222" y="2643182"/>
            <a:ext cx="4929222" cy="150019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058172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spcBef>
                <a:spcPts val="0"/>
              </a:spcBef>
            </a:pPr>
            <a:r>
              <a:rPr lang="ru-RU" sz="2800" dirty="0" smtClean="0"/>
              <a:t>Запустить на </a:t>
            </a:r>
            <a:r>
              <a:rPr lang="en-US" sz="2800" dirty="0" err="1" smtClean="0"/>
              <a:t>WinX</a:t>
            </a:r>
            <a:r>
              <a:rPr lang="ru-RU" sz="2800" dirty="0" smtClean="0"/>
              <a:t>Р</a:t>
            </a:r>
            <a:r>
              <a:rPr lang="en-US" sz="2800" dirty="0" smtClean="0"/>
              <a:t>2 </a:t>
            </a:r>
            <a:r>
              <a:rPr lang="ru-RU" sz="2800" dirty="0" smtClean="0"/>
              <a:t>командную строку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2038" y="1557338"/>
            <a:ext cx="7019925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6245649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spcBef>
                <a:spcPts val="0"/>
              </a:spcBef>
            </a:pPr>
            <a:r>
              <a:rPr lang="ru-RU" sz="2800" dirty="0" smtClean="0"/>
              <a:t>Посмотреть сетевые настройки станции с помощью утилиты </a:t>
            </a:r>
            <a:r>
              <a:rPr lang="en-US" sz="2800" b="1" dirty="0" err="1" smtClean="0"/>
              <a:t>ipconfig</a:t>
            </a:r>
            <a:r>
              <a:rPr lang="en-US" sz="2800" dirty="0" smtClean="0"/>
              <a:t> </a:t>
            </a:r>
            <a:r>
              <a:rPr lang="ru-RU" sz="2800" dirty="0" smtClean="0"/>
              <a:t>с ключом </a:t>
            </a:r>
            <a:r>
              <a:rPr lang="en-US" sz="2800" b="1" dirty="0" smtClean="0"/>
              <a:t>/all</a:t>
            </a:r>
            <a:endParaRPr lang="ru-RU" sz="2800" b="1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343024"/>
            <a:ext cx="8118489" cy="5267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Прямая со стрелкой 5"/>
          <p:cNvCxnSpPr/>
          <p:nvPr/>
        </p:nvCxnSpPr>
        <p:spPr>
          <a:xfrm rot="16200000" flipH="1">
            <a:off x="3321835" y="1250141"/>
            <a:ext cx="1357322" cy="57150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709377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spcBef>
                <a:spcPts val="0"/>
              </a:spcBef>
            </a:pPr>
            <a:r>
              <a:rPr lang="ru-RU" sz="2800" dirty="0" smtClean="0"/>
              <a:t>Должны видеть вот такие настройки сетевого адаптера. Это значит </a:t>
            </a:r>
            <a:r>
              <a:rPr lang="en-US" sz="2800" dirty="0" smtClean="0"/>
              <a:t>DHCP </a:t>
            </a:r>
            <a:r>
              <a:rPr lang="ru-RU" sz="2800" dirty="0" smtClean="0"/>
              <a:t>работает.</a:t>
            </a:r>
            <a:endParaRPr lang="ru-RU" sz="2800" b="1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343024"/>
            <a:ext cx="8118489" cy="5267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Прямая со стрелкой 5"/>
          <p:cNvCxnSpPr/>
          <p:nvPr/>
        </p:nvCxnSpPr>
        <p:spPr>
          <a:xfrm rot="16200000" flipH="1">
            <a:off x="-214346" y="2643182"/>
            <a:ext cx="3571900" cy="142876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1214414" y="4357694"/>
            <a:ext cx="6429420" cy="1143008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0509675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spcBef>
                <a:spcPts val="0"/>
              </a:spcBef>
            </a:pPr>
            <a:r>
              <a:rPr lang="ru-RU" sz="2800" dirty="0" smtClean="0"/>
              <a:t>Запустить на </a:t>
            </a:r>
            <a:r>
              <a:rPr lang="en-US" sz="2800" dirty="0" err="1" smtClean="0"/>
              <a:t>WinX</a:t>
            </a:r>
            <a:r>
              <a:rPr lang="ru-RU" sz="2800" dirty="0" smtClean="0"/>
              <a:t>Р</a:t>
            </a:r>
            <a:r>
              <a:rPr lang="en-US" sz="2800" dirty="0" smtClean="0"/>
              <a:t>2 </a:t>
            </a:r>
            <a:r>
              <a:rPr lang="ru-RU" sz="2800" dirty="0" smtClean="0"/>
              <a:t>командную строку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2038" y="1557338"/>
            <a:ext cx="7019925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387753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spcBef>
                <a:spcPts val="0"/>
              </a:spcBef>
            </a:pPr>
            <a:r>
              <a:rPr lang="ru-RU" sz="2800" dirty="0" smtClean="0"/>
              <a:t>Выполнить </a:t>
            </a:r>
            <a:r>
              <a:rPr lang="en-US" sz="2800" b="1" dirty="0" smtClean="0"/>
              <a:t>ping</a:t>
            </a:r>
            <a:r>
              <a:rPr lang="en-US" sz="2800" dirty="0" smtClean="0"/>
              <a:t> </a:t>
            </a:r>
            <a:r>
              <a:rPr lang="ru-RU" sz="2800" dirty="0" smtClean="0"/>
              <a:t>рабочих станций по их символьным именам. Должны получить: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000108"/>
            <a:ext cx="7992504" cy="5120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Прямая со стрелкой 5"/>
          <p:cNvCxnSpPr/>
          <p:nvPr/>
        </p:nvCxnSpPr>
        <p:spPr>
          <a:xfrm>
            <a:off x="2643174" y="428604"/>
            <a:ext cx="1928826" cy="135732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rot="16200000" flipH="1">
            <a:off x="1857356" y="1214422"/>
            <a:ext cx="3214710" cy="164307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0" y="633478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spcBef>
                <a:spcPts val="0"/>
              </a:spcBef>
            </a:pPr>
            <a:r>
              <a:rPr lang="ru-RU" sz="2800" dirty="0" smtClean="0"/>
              <a:t>Это означает, что </a:t>
            </a:r>
            <a:r>
              <a:rPr lang="en-US" sz="2800" dirty="0" smtClean="0"/>
              <a:t>DNS </a:t>
            </a:r>
            <a:r>
              <a:rPr lang="ru-RU" sz="2800" dirty="0" smtClean="0"/>
              <a:t>работает.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433402" y="6298666"/>
            <a:ext cx="2190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будет 192.168.10.2</a:t>
            </a:r>
            <a:endParaRPr lang="ru-RU" dirty="0"/>
          </a:p>
        </p:txBody>
      </p:sp>
      <p:cxnSp>
        <p:nvCxnSpPr>
          <p:cNvPr id="8" name="Прямая со стрелкой 7"/>
          <p:cNvCxnSpPr/>
          <p:nvPr/>
        </p:nvCxnSpPr>
        <p:spPr>
          <a:xfrm flipH="1" flipV="1">
            <a:off x="2339752" y="2708920"/>
            <a:ext cx="5040560" cy="3744416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933066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Содержимое 1"/>
          <p:cNvSpPr>
            <a:spLocks noGrp="1"/>
          </p:cNvSpPr>
          <p:nvPr>
            <p:ph/>
          </p:nvPr>
        </p:nvSpPr>
        <p:spPr>
          <a:xfrm>
            <a:off x="0" y="1785926"/>
            <a:ext cx="9143999" cy="2428892"/>
          </a:xfrm>
        </p:spPr>
        <p:txBody>
          <a:bodyPr/>
          <a:lstStyle/>
          <a:p>
            <a:pPr algn="ctr">
              <a:buNone/>
            </a:pPr>
            <a:r>
              <a:rPr lang="ru-RU" sz="3600" b="1" dirty="0" smtClean="0"/>
              <a:t>Настройка брандмауэра операционной системы</a:t>
            </a:r>
          </a:p>
          <a:p>
            <a:pPr marL="0" indent="0">
              <a:buNone/>
            </a:pPr>
            <a:endParaRPr lang="ru-RU" sz="2000" b="1" dirty="0" smtClean="0"/>
          </a:p>
          <a:p>
            <a:pPr marL="0" indent="0" algn="ctr">
              <a:buNone/>
            </a:pPr>
            <a:endParaRPr lang="ru-RU" sz="3600" b="1" dirty="0" smtClean="0"/>
          </a:p>
          <a:p>
            <a:pPr marL="0" indent="0">
              <a:buNone/>
            </a:pPr>
            <a:endParaRPr lang="ru-RU" sz="3600" kern="1200" dirty="0" smtClean="0">
              <a:latin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194572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457200">
              <a:spcBef>
                <a:spcPts val="600"/>
              </a:spcBef>
              <a:buNone/>
            </a:pPr>
            <a:r>
              <a:rPr lang="ru-RU" sz="2400" b="1" u="sng" dirty="0" smtClean="0"/>
              <a:t>Цель работы</a:t>
            </a:r>
            <a:r>
              <a:rPr lang="ru-RU" sz="2400" dirty="0" smtClean="0"/>
              <a:t> научиться</a:t>
            </a:r>
            <a:r>
              <a:rPr lang="en-US" sz="2400" dirty="0" smtClean="0"/>
              <a:t> </a:t>
            </a:r>
            <a:r>
              <a:rPr lang="ru-RU" sz="2400" dirty="0" smtClean="0"/>
              <a:t>настраивать сетевой</a:t>
            </a:r>
          </a:p>
          <a:p>
            <a:pPr indent="0">
              <a:buNone/>
            </a:pPr>
            <a:r>
              <a:rPr lang="ru-RU" sz="2400" dirty="0" smtClean="0"/>
              <a:t>брандмауэр операционной системы.</a:t>
            </a:r>
          </a:p>
          <a:p>
            <a:pPr lvl="0" indent="457200">
              <a:spcBef>
                <a:spcPts val="600"/>
              </a:spcBef>
              <a:buClr>
                <a:srgbClr val="3333CC"/>
              </a:buClr>
              <a:buNone/>
            </a:pPr>
            <a:r>
              <a:rPr lang="ru-RU" sz="2400" dirty="0" smtClean="0"/>
              <a:t>Брандмауэр</a:t>
            </a:r>
            <a:r>
              <a:rPr lang="en-US" sz="2400" dirty="0" smtClean="0"/>
              <a:t> (Firewall)</a:t>
            </a:r>
            <a:r>
              <a:rPr lang="ru-RU" sz="2400" dirty="0" smtClean="0"/>
              <a:t> это межсетевой экран между сетями, особенно нужен между </a:t>
            </a:r>
            <a:r>
              <a:rPr lang="en-US" sz="2400" dirty="0" smtClean="0"/>
              <a:t>LAN </a:t>
            </a:r>
            <a:r>
              <a:rPr lang="ru-RU" sz="2400" dirty="0" smtClean="0"/>
              <a:t>и </a:t>
            </a:r>
            <a:r>
              <a:rPr lang="en-US" sz="2400" dirty="0" smtClean="0"/>
              <a:t>WAN</a:t>
            </a:r>
            <a:r>
              <a:rPr lang="ru-RU" sz="2400" dirty="0" smtClean="0"/>
              <a:t>. Он представляет собой программный или программно-аппаратный элемент компьютерной сети, осуществляющий контроль и фильтрацию проходящего через него сетевого трафика в соответствии с заданными правилами.</a:t>
            </a:r>
          </a:p>
          <a:p>
            <a:pPr indent="457200">
              <a:spcBef>
                <a:spcPts val="600"/>
              </a:spcBef>
              <a:buClr>
                <a:srgbClr val="3333CC"/>
              </a:buClr>
            </a:pPr>
            <a:r>
              <a:rPr lang="ru-RU" sz="2400" dirty="0" smtClean="0"/>
              <a:t>Брандмауэр позволяет обеспечить безопасность рабочей станции путем ограничения трафика, который поступает от других компьютеров, и предоставления пользователю возможности контролировать локальные данные. Кроме того, брандмауэр защищает систему от несанкционированного подключения других пользователей и программ (в т. ч. вирусов и компьютерных червей).</a:t>
            </a:r>
          </a:p>
        </p:txBody>
      </p:sp>
    </p:spTree>
    <p:extLst>
      <p:ext uri="{BB962C8B-B14F-4D97-AF65-F5344CB8AC3E}">
        <p14:creationId xmlns="" xmlns:p14="http://schemas.microsoft.com/office/powerpoint/2010/main" val="27626845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109" y="0"/>
            <a:ext cx="91378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indent="457200"/>
            <a:r>
              <a:rPr lang="ru-RU" sz="2400" dirty="0" smtClean="0"/>
              <a:t>Брандмауэр можно представить себе в виде защитного барьера, на котором осуществляется проверка поступающих из Интернета или другой сети данных. В зависимости от настроенных параметров брандмауэр блокирует трафик или пропускает его на рабочую станцию. Брандмауэр </a:t>
            </a:r>
            <a:r>
              <a:rPr lang="ru-RU" sz="2400" dirty="0" err="1" smtClean="0"/>
              <a:t>Windows</a:t>
            </a:r>
            <a:r>
              <a:rPr lang="ru-RU" sz="2400" dirty="0" smtClean="0"/>
              <a:t> работает на всех сетевых интерфейсах станции.</a:t>
            </a:r>
          </a:p>
        </p:txBody>
      </p:sp>
      <p:pic>
        <p:nvPicPr>
          <p:cNvPr id="4" name="Picture 2" descr="https://upload.wikimedia.org/wikipedia/commons/thumb/5/5b/Firewall.png/400px-Firewal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313" y="3071810"/>
            <a:ext cx="6624247" cy="3643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629641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457200">
              <a:spcBef>
                <a:spcPts val="600"/>
              </a:spcBef>
              <a:buNone/>
            </a:pPr>
            <a:r>
              <a:rPr lang="ru-RU" sz="2400" dirty="0" smtClean="0"/>
              <a:t>Брандмауэр контролирует доступ по сети к каждой рабочей станции. Поэтому на начальном этапе создания локальной сети он был отключен на станциях. Но станции локальной сети взаимодействуют между собой и серверами сети, а также с другими сетями. Поэтому брандмауэр должен быть включен и настроен.</a:t>
            </a:r>
          </a:p>
          <a:p>
            <a:pPr marL="0" indent="457200">
              <a:spcBef>
                <a:spcPts val="600"/>
              </a:spcBef>
              <a:buNone/>
            </a:pPr>
            <a:r>
              <a:rPr lang="ru-RU" sz="2400" dirty="0" smtClean="0"/>
              <a:t>Многие антивирусы (Касперский, </a:t>
            </a:r>
            <a:r>
              <a:rPr lang="en-US" sz="2400" dirty="0" err="1" smtClean="0"/>
              <a:t>DrWeb</a:t>
            </a:r>
            <a:r>
              <a:rPr lang="en-US" sz="2400" dirty="0" smtClean="0"/>
              <a:t> </a:t>
            </a:r>
            <a:r>
              <a:rPr lang="ru-RU" sz="2400" dirty="0" smtClean="0"/>
              <a:t>и др.) включают в себя брандмауэр. Тогда рекомендуется отключить брандмауэр </a:t>
            </a:r>
            <a:r>
              <a:rPr lang="en-US" sz="2400" dirty="0" smtClean="0"/>
              <a:t>Windows</a:t>
            </a:r>
            <a:r>
              <a:rPr lang="ru-RU" sz="2400" dirty="0" smtClean="0"/>
              <a:t>, чтобы не было дублирования их работы и не  снижалась производительность станции.</a:t>
            </a:r>
          </a:p>
          <a:p>
            <a:pPr marL="0" indent="457200">
              <a:spcBef>
                <a:spcPts val="600"/>
              </a:spcBef>
              <a:buNone/>
            </a:pPr>
            <a:endParaRPr lang="ru-RU" sz="2400" dirty="0" smtClean="0"/>
          </a:p>
          <a:p>
            <a:pPr marL="0" indent="457200">
              <a:spcBef>
                <a:spcPts val="600"/>
              </a:spcBef>
              <a:buNone/>
            </a:pPr>
            <a:r>
              <a:rPr lang="ru-RU" sz="2400" dirty="0" smtClean="0"/>
              <a:t>Рассмотрим настройку брандмауэра операционной системы </a:t>
            </a:r>
            <a:r>
              <a:rPr lang="en-US" sz="2400" dirty="0" smtClean="0"/>
              <a:t>Windows</a:t>
            </a:r>
            <a:r>
              <a:rPr lang="ru-RU" sz="2400" dirty="0" smtClean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22712814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Содержимое 1"/>
          <p:cNvSpPr>
            <a:spLocks noGrp="1"/>
          </p:cNvSpPr>
          <p:nvPr>
            <p:ph/>
          </p:nvPr>
        </p:nvSpPr>
        <p:spPr>
          <a:xfrm>
            <a:off x="0" y="2428868"/>
            <a:ext cx="9143999" cy="1071546"/>
          </a:xfrm>
        </p:spPr>
        <p:txBody>
          <a:bodyPr/>
          <a:lstStyle/>
          <a:p>
            <a:pPr marL="0" indent="457200">
              <a:spcBef>
                <a:spcPts val="0"/>
              </a:spcBef>
              <a:buNone/>
            </a:pPr>
            <a:r>
              <a:rPr lang="ru-RU" sz="2800" dirty="0" smtClean="0"/>
              <a:t>Не выключая машину "</a:t>
            </a:r>
            <a:r>
              <a:rPr lang="en-US" sz="2800" dirty="0" smtClean="0"/>
              <a:t>WinXP1</a:t>
            </a:r>
            <a:r>
              <a:rPr lang="ru-RU" sz="2800" dirty="0" smtClean="0"/>
              <a:t>"</a:t>
            </a:r>
            <a:r>
              <a:rPr lang="en-US" sz="2800" dirty="0" smtClean="0"/>
              <a:t> </a:t>
            </a:r>
            <a:r>
              <a:rPr lang="ru-RU" sz="2800" dirty="0" smtClean="0"/>
              <a:t>включите машину "</a:t>
            </a:r>
            <a:r>
              <a:rPr lang="en-US" sz="2800" dirty="0" err="1" smtClean="0"/>
              <a:t>WinXP</a:t>
            </a:r>
            <a:r>
              <a:rPr lang="ru-RU" sz="2800" dirty="0" smtClean="0"/>
              <a:t>2".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ru-RU" sz="2400" dirty="0" smtClean="0"/>
              <a:t>Чтобы настроить параметры брандмауэра </a:t>
            </a:r>
            <a:r>
              <a:rPr lang="ru-RU" sz="2400" dirty="0" err="1" smtClean="0"/>
              <a:t>Windows</a:t>
            </a:r>
            <a:r>
              <a:rPr lang="ru-RU" sz="2400" dirty="0" smtClean="0"/>
              <a:t>, выполните следующие действия на станции </a:t>
            </a:r>
            <a:r>
              <a:rPr lang="en-US" sz="2400" dirty="0" err="1" smtClean="0"/>
              <a:t>WinX</a:t>
            </a:r>
            <a:r>
              <a:rPr lang="ru-RU" sz="2400" dirty="0" smtClean="0"/>
              <a:t>Р</a:t>
            </a:r>
            <a:r>
              <a:rPr lang="en-US" sz="2400" dirty="0" smtClean="0"/>
              <a:t>1</a:t>
            </a:r>
            <a:r>
              <a:rPr lang="ru-RU" sz="2400" dirty="0" smtClean="0"/>
              <a:t>.</a:t>
            </a:r>
          </a:p>
          <a:p>
            <a:pPr lvl="0">
              <a:buFont typeface="Wingdings" pitchFamily="2" charset="2"/>
              <a:buChar char="Ø"/>
            </a:pPr>
            <a:r>
              <a:rPr lang="ru-RU" sz="2400" dirty="0" smtClean="0"/>
              <a:t>выберите в меню </a:t>
            </a:r>
            <a:r>
              <a:rPr lang="ru-RU" sz="2400" b="1" dirty="0" smtClean="0"/>
              <a:t>Пуск</a:t>
            </a:r>
            <a:r>
              <a:rPr lang="ru-RU" sz="2400" dirty="0" smtClean="0"/>
              <a:t> пункт </a:t>
            </a:r>
            <a:r>
              <a:rPr lang="ru-RU" sz="2400" b="1" dirty="0" smtClean="0"/>
              <a:t>Выполнить</a:t>
            </a:r>
            <a:r>
              <a:rPr lang="ru-RU" sz="2400" dirty="0" smtClean="0"/>
              <a:t>, введите команду </a:t>
            </a:r>
            <a:r>
              <a:rPr lang="ru-RU" sz="2400" dirty="0" err="1" smtClean="0"/>
              <a:t>wscui.cpl</a:t>
            </a:r>
            <a:r>
              <a:rPr lang="ru-RU" sz="2400" dirty="0" smtClean="0"/>
              <a:t> и нажмите кнопку </a:t>
            </a:r>
            <a:r>
              <a:rPr lang="ru-RU" sz="2400" b="1" dirty="0" smtClean="0"/>
              <a:t>ОК</a:t>
            </a:r>
            <a:r>
              <a:rPr lang="ru-RU" sz="2400" dirty="0" smtClean="0"/>
              <a:t>;</a:t>
            </a:r>
          </a:p>
          <a:p>
            <a:pPr lvl="0">
              <a:buFont typeface="Wingdings" pitchFamily="2" charset="2"/>
              <a:buChar char="Ø"/>
            </a:pPr>
            <a:r>
              <a:rPr lang="ru-RU" sz="2400" dirty="0" smtClean="0"/>
              <a:t>нажмите </a:t>
            </a:r>
            <a:r>
              <a:rPr lang="ru-RU" sz="2400" b="1" dirty="0" smtClean="0"/>
              <a:t>Рекомендации</a:t>
            </a:r>
            <a:r>
              <a:rPr lang="ru-RU" sz="2400" dirty="0" smtClean="0"/>
              <a:t>-</a:t>
            </a:r>
            <a:r>
              <a:rPr lang="en-US" sz="2400" dirty="0" smtClean="0"/>
              <a:t>&gt;</a:t>
            </a:r>
            <a:r>
              <a:rPr lang="ru-RU" sz="2400" b="1" dirty="0" smtClean="0"/>
              <a:t>Включить сейчас</a:t>
            </a:r>
            <a:r>
              <a:rPr lang="ru-RU" sz="2400" dirty="0" smtClean="0"/>
              <a:t>.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062628"/>
            <a:ext cx="6072230" cy="4671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Прямая со стрелкой 5"/>
          <p:cNvCxnSpPr/>
          <p:nvPr/>
        </p:nvCxnSpPr>
        <p:spPr>
          <a:xfrm rot="16200000" flipH="1">
            <a:off x="3286116" y="1928802"/>
            <a:ext cx="2643206" cy="250033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rot="5400000">
            <a:off x="2428860" y="2643182"/>
            <a:ext cx="1714512" cy="142876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920785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063" y="766763"/>
            <a:ext cx="7381875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9804911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ru-RU" sz="2400" dirty="0" smtClean="0"/>
              <a:t>С использованием </a:t>
            </a:r>
            <a:r>
              <a:rPr lang="ru-RU" sz="2400" b="1" dirty="0" smtClean="0"/>
              <a:t>Панели управления</a:t>
            </a:r>
            <a:r>
              <a:rPr lang="ru-RU" sz="2400" dirty="0" smtClean="0"/>
              <a:t>, убедитесь, что брандмауэр включен.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857364"/>
            <a:ext cx="774382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Прямая со стрелкой 5"/>
          <p:cNvCxnSpPr/>
          <p:nvPr/>
        </p:nvCxnSpPr>
        <p:spPr>
          <a:xfrm rot="16200000" flipH="1">
            <a:off x="2143108" y="1714488"/>
            <a:ext cx="5286412" cy="271464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447857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/>
              <a:t> </a:t>
            </a:r>
            <a:r>
              <a:rPr lang="ru-RU" sz="2400" dirty="0" smtClean="0"/>
              <a:t>Запустите настройки брандмауэра (двойной левый клик).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214422"/>
            <a:ext cx="7600950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Прямая со стрелкой 4"/>
          <p:cNvCxnSpPr/>
          <p:nvPr/>
        </p:nvCxnSpPr>
        <p:spPr>
          <a:xfrm rot="5400000">
            <a:off x="4464843" y="678637"/>
            <a:ext cx="2071702" cy="142876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868653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/>
              <a:t> </a:t>
            </a:r>
            <a:r>
              <a:rPr lang="ru-RU" sz="2400" dirty="0" smtClean="0"/>
              <a:t>Вкладки управления брандмауэром.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962025"/>
            <a:ext cx="5543550" cy="589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Прямая со стрелкой 4"/>
          <p:cNvCxnSpPr/>
          <p:nvPr/>
        </p:nvCxnSpPr>
        <p:spPr>
          <a:xfrm>
            <a:off x="857224" y="428604"/>
            <a:ext cx="2000264" cy="164307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/>
          <p:nvPr/>
        </p:nvCxnSpPr>
        <p:spPr>
          <a:xfrm>
            <a:off x="857224" y="428604"/>
            <a:ext cx="2571768" cy="1571636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857224" y="428604"/>
            <a:ext cx="3429024" cy="1571636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883897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/>
            <a:r>
              <a:rPr lang="ru-RU" sz="2400" dirty="0" smtClean="0"/>
              <a:t>Диалоговое окно </a:t>
            </a:r>
            <a:r>
              <a:rPr lang="ru-RU" sz="2400" b="1" dirty="0" smtClean="0"/>
              <a:t>Брандмауэр </a:t>
            </a:r>
            <a:r>
              <a:rPr lang="ru-RU" sz="2400" b="1" dirty="0" err="1" smtClean="0"/>
              <a:t>Windows</a:t>
            </a:r>
            <a:r>
              <a:rPr lang="ru-RU" sz="2400" dirty="0" smtClean="0"/>
              <a:t> содержит следующие вкладки:</a:t>
            </a:r>
            <a:endParaRPr lang="en-US" sz="2400" dirty="0" smtClean="0"/>
          </a:p>
          <a:p>
            <a:pPr lvl="0" indent="457200">
              <a:buFont typeface="Wingdings" pitchFamily="2" charset="2"/>
              <a:buChar char="Ø"/>
            </a:pPr>
            <a:r>
              <a:rPr lang="ru-RU" sz="2400" b="1" dirty="0" smtClean="0"/>
              <a:t>Общие;</a:t>
            </a:r>
            <a:endParaRPr lang="en-US" sz="2400" b="1" dirty="0" smtClean="0"/>
          </a:p>
          <a:p>
            <a:pPr lvl="0" indent="457200">
              <a:buFont typeface="Wingdings" pitchFamily="2" charset="2"/>
              <a:buChar char="Ø"/>
            </a:pPr>
            <a:r>
              <a:rPr lang="ru-RU" sz="2400" b="1" dirty="0" smtClean="0"/>
              <a:t>Исключения;</a:t>
            </a:r>
          </a:p>
          <a:p>
            <a:pPr lvl="0" indent="457200">
              <a:buFont typeface="Wingdings" pitchFamily="2" charset="2"/>
              <a:buChar char="Ø"/>
            </a:pPr>
            <a:r>
              <a:rPr lang="ru-RU" sz="2400" b="1" dirty="0" smtClean="0"/>
              <a:t>Дополнительно.</a:t>
            </a:r>
            <a:endParaRPr lang="ru-RU" sz="2400" dirty="0" smtClean="0"/>
          </a:p>
        </p:txBody>
      </p:sp>
    </p:spTree>
    <p:extLst>
      <p:ext uri="{BB962C8B-B14F-4D97-AF65-F5344CB8AC3E}">
        <p14:creationId xmlns="" xmlns:p14="http://schemas.microsoft.com/office/powerpoint/2010/main" val="779631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Вкладка </a:t>
            </a:r>
            <a:r>
              <a:rPr lang="ru-RU" sz="2400" b="1" dirty="0" smtClean="0"/>
              <a:t>Общие</a:t>
            </a:r>
            <a:endParaRPr lang="ru-RU" sz="2400" dirty="0" smtClean="0"/>
          </a:p>
          <a:p>
            <a:pPr indent="457200"/>
            <a:endParaRPr lang="ru-RU" sz="2400" dirty="0" smtClean="0"/>
          </a:p>
          <a:p>
            <a:pPr indent="457200"/>
            <a:r>
              <a:rPr lang="ru-RU" sz="2400" dirty="0" smtClean="0"/>
              <a:t>На вкладке </a:t>
            </a:r>
            <a:r>
              <a:rPr lang="ru-RU" sz="2400" b="1" dirty="0" smtClean="0"/>
              <a:t>Общие</a:t>
            </a:r>
            <a:r>
              <a:rPr lang="ru-RU" sz="2400" dirty="0" smtClean="0"/>
              <a:t> расположены следующие элементы </a:t>
            </a:r>
          </a:p>
          <a:p>
            <a:r>
              <a:rPr lang="ru-RU" sz="2400" dirty="0" smtClean="0"/>
              <a:t>управления: </a:t>
            </a:r>
            <a:r>
              <a:rPr lang="ru-RU" sz="2400" b="1" dirty="0" smtClean="0"/>
              <a:t>Включить (рекомендуется), Не разрешать исключения, Выключить (не рекомендуется).</a:t>
            </a:r>
          </a:p>
          <a:p>
            <a:endParaRPr lang="ru-RU" sz="800" b="1" dirty="0" smtClean="0"/>
          </a:p>
          <a:p>
            <a:r>
              <a:rPr lang="ru-RU" sz="2400" dirty="0" smtClean="0"/>
              <a:t>Если установлен флажок </a:t>
            </a:r>
            <a:r>
              <a:rPr lang="ru-RU" sz="2400" b="1" dirty="0" smtClean="0"/>
              <a:t>Не разрешать исключения</a:t>
            </a:r>
            <a:r>
              <a:rPr lang="ru-RU" sz="2400" dirty="0" smtClean="0"/>
              <a:t>, брандмауэр </a:t>
            </a:r>
            <a:r>
              <a:rPr lang="ru-RU" sz="2400" dirty="0" err="1" smtClean="0"/>
              <a:t>Windows</a:t>
            </a:r>
            <a:r>
              <a:rPr lang="ru-RU" sz="2400" dirty="0" smtClean="0"/>
              <a:t> блокирует все запросы на подключение к компьютеру, включая запросы от программ и служб, перечисленных на вкладке </a:t>
            </a:r>
            <a:r>
              <a:rPr lang="ru-RU" sz="2400" b="1" dirty="0" smtClean="0"/>
              <a:t>Исключения</a:t>
            </a:r>
            <a:r>
              <a:rPr lang="ru-RU" sz="2400" dirty="0" smtClean="0"/>
              <a:t>. Кроме того, брандмауэр блокирует совместный доступ к файлам и принтерам, а также обнаружение сетевых устройств.</a:t>
            </a:r>
            <a:endParaRPr lang="ru-RU" sz="2400" b="1" dirty="0" smtClean="0"/>
          </a:p>
        </p:txBody>
      </p:sp>
    </p:spTree>
    <p:extLst>
      <p:ext uri="{BB962C8B-B14F-4D97-AF65-F5344CB8AC3E}">
        <p14:creationId xmlns="" xmlns:p14="http://schemas.microsoft.com/office/powerpoint/2010/main" val="21780691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/>
            <a:r>
              <a:rPr lang="ru-RU" sz="2400" dirty="0" smtClean="0"/>
              <a:t>Использовать брандмауэр </a:t>
            </a:r>
            <a:r>
              <a:rPr lang="ru-RU" sz="2400" dirty="0" err="1" smtClean="0"/>
              <a:t>Windows</a:t>
            </a:r>
            <a:r>
              <a:rPr lang="ru-RU" sz="2400" dirty="0" smtClean="0"/>
              <a:t> в этом режиме целесообразно при подключении к сетям общего пользования, например сетям в гостиницах и аэропортах. Защита компьютера обеспечивается путем блокирования всех попыток установить к нему подключение.</a:t>
            </a:r>
          </a:p>
          <a:p>
            <a:pPr lvl="0" indent="457200"/>
            <a:endParaRPr lang="ru-RU" sz="2400" dirty="0" smtClean="0"/>
          </a:p>
          <a:p>
            <a:pPr lvl="0" indent="457200"/>
            <a:r>
              <a:rPr lang="ru-RU" sz="2400" dirty="0" smtClean="0"/>
              <a:t>Но брандмауэр </a:t>
            </a:r>
            <a:r>
              <a:rPr lang="ru-RU" sz="2400" dirty="0" err="1" smtClean="0"/>
              <a:t>Windows</a:t>
            </a:r>
            <a:r>
              <a:rPr lang="ru-RU" sz="2400" dirty="0" smtClean="0"/>
              <a:t> в режиме «</a:t>
            </a:r>
            <a:r>
              <a:rPr lang="ru-RU" sz="2400" b="1" dirty="0" smtClean="0"/>
              <a:t>Не разрешать исключения</a:t>
            </a:r>
            <a:r>
              <a:rPr lang="ru-RU" sz="2400" dirty="0" smtClean="0"/>
              <a:t>» позволяет просматривать </a:t>
            </a:r>
            <a:r>
              <a:rPr lang="ru-RU" sz="2400" dirty="0" err="1" smtClean="0"/>
              <a:t>веб-страницы</a:t>
            </a:r>
            <a:r>
              <a:rPr lang="ru-RU" sz="2400" dirty="0" smtClean="0"/>
              <a:t>, обмениваться сообщениями электронной почты или немедленными сообщениями (</a:t>
            </a:r>
            <a:r>
              <a:rPr lang="ru-RU" sz="2400" dirty="0" err="1" smtClean="0"/>
              <a:t>мессенджеры</a:t>
            </a:r>
            <a:r>
              <a:rPr lang="ru-RU" sz="2400" dirty="0" smtClean="0"/>
              <a:t>).</a:t>
            </a:r>
          </a:p>
        </p:txBody>
      </p:sp>
    </p:spTree>
    <p:extLst>
      <p:ext uri="{BB962C8B-B14F-4D97-AF65-F5344CB8AC3E}">
        <p14:creationId xmlns="" xmlns:p14="http://schemas.microsoft.com/office/powerpoint/2010/main" val="2737520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 algn="ctr"/>
            <a:r>
              <a:rPr lang="ru-RU" sz="2400" dirty="0" smtClean="0"/>
              <a:t>Вкладка </a:t>
            </a:r>
            <a:r>
              <a:rPr lang="ru-RU" sz="2400" b="1" dirty="0" smtClean="0"/>
              <a:t>Исключения</a:t>
            </a:r>
            <a:endParaRPr lang="ru-RU" sz="2400" dirty="0" smtClean="0"/>
          </a:p>
          <a:p>
            <a:pPr lvl="0" indent="457200"/>
            <a:endParaRPr lang="ru-RU" sz="2400" dirty="0" smtClean="0"/>
          </a:p>
          <a:p>
            <a:pPr lvl="0" indent="457200"/>
            <a:r>
              <a:rPr lang="ru-RU" sz="2400" dirty="0" smtClean="0"/>
              <a:t>На вкладке </a:t>
            </a:r>
            <a:r>
              <a:rPr lang="ru-RU" sz="2400" b="1" dirty="0" smtClean="0"/>
              <a:t>Исключения</a:t>
            </a:r>
            <a:r>
              <a:rPr lang="ru-RU" sz="2400" dirty="0" smtClean="0"/>
              <a:t> можно создать исключение для порта или программы, чтобы разрешить получение определенных видов входящего трафика. Каждому исключению можно назначить область , где оно действует.</a:t>
            </a:r>
          </a:p>
          <a:p>
            <a:pPr lvl="0" indent="457200"/>
            <a:endParaRPr lang="ru-RU" sz="2400" dirty="0" smtClean="0"/>
          </a:p>
          <a:p>
            <a:pPr lvl="0" indent="457200"/>
            <a:r>
              <a:rPr lang="ru-RU" sz="2400" dirty="0" smtClean="0"/>
              <a:t>Для домашних и небольших офисных сетей рекомендуется ограничивать такую область пределами локальной сети. В этом случае установленные на компьютере программы доступны другим компьютерам в составе той же подсети, а трафик из удаленных сетей блокируется.</a:t>
            </a:r>
            <a:br>
              <a:rPr lang="ru-RU" sz="24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endParaRPr lang="ru-RU" sz="2400" dirty="0" smtClean="0"/>
          </a:p>
        </p:txBody>
      </p:sp>
    </p:spTree>
    <p:extLst>
      <p:ext uri="{BB962C8B-B14F-4D97-AF65-F5344CB8AC3E}">
        <p14:creationId xmlns="" xmlns:p14="http://schemas.microsoft.com/office/powerpoint/2010/main" val="1391500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 algn="ctr"/>
            <a:r>
              <a:rPr lang="ru-RU" sz="2400" dirty="0" smtClean="0"/>
              <a:t>Вкладка </a:t>
            </a:r>
            <a:r>
              <a:rPr lang="ru-RU" sz="2400" b="1" dirty="0" smtClean="0"/>
              <a:t>Дополнительно</a:t>
            </a:r>
            <a:endParaRPr lang="ru-RU" sz="2400" dirty="0" smtClean="0"/>
          </a:p>
          <a:p>
            <a:pPr lvl="0" indent="457200"/>
            <a:endParaRPr lang="ru-RU" sz="2400" dirty="0" smtClean="0"/>
          </a:p>
          <a:p>
            <a:pPr lvl="0" indent="457200"/>
            <a:r>
              <a:rPr lang="ru-RU" sz="2400" dirty="0" smtClean="0"/>
              <a:t>Вкладка </a:t>
            </a:r>
            <a:r>
              <a:rPr lang="ru-RU" sz="2400" b="1" dirty="0" smtClean="0"/>
              <a:t>Дополнительно</a:t>
            </a:r>
            <a:r>
              <a:rPr lang="ru-RU" sz="2400" dirty="0" smtClean="0"/>
              <a:t> служит для выполнения следующих действий: </a:t>
            </a:r>
          </a:p>
          <a:p>
            <a:pPr lvl="0">
              <a:buFont typeface="Wingdings" pitchFamily="2" charset="2"/>
              <a:buChar char="Ø"/>
            </a:pPr>
            <a:r>
              <a:rPr lang="ru-RU" sz="2400" dirty="0" smtClean="0"/>
              <a:t>настройка правил для подключений, которые применяются к каждому сетевому интерфейсу;</a:t>
            </a:r>
          </a:p>
          <a:p>
            <a:pPr lvl="0">
              <a:buFont typeface="Wingdings" pitchFamily="2" charset="2"/>
              <a:buChar char="Ø"/>
            </a:pPr>
            <a:r>
              <a:rPr lang="ru-RU" sz="2400" dirty="0" smtClean="0"/>
              <a:t>настройка параметров ведения журнала безопасности;</a:t>
            </a:r>
          </a:p>
          <a:p>
            <a:pPr lvl="0">
              <a:buFont typeface="Wingdings" pitchFamily="2" charset="2"/>
              <a:buChar char="Ø"/>
            </a:pPr>
            <a:r>
              <a:rPr lang="ru-RU" sz="2400" dirty="0" smtClean="0"/>
              <a:t>настройка глобальных правил для трафика по протоколу ICMP (</a:t>
            </a:r>
            <a:r>
              <a:rPr lang="ru-RU" sz="2400" dirty="0" err="1" smtClean="0"/>
              <a:t>Internet</a:t>
            </a:r>
            <a:r>
              <a:rPr lang="ru-RU" sz="2400" dirty="0" smtClean="0"/>
              <a:t> </a:t>
            </a:r>
            <a:r>
              <a:rPr lang="ru-RU" sz="2400" dirty="0" err="1" smtClean="0"/>
              <a:t>Control</a:t>
            </a:r>
            <a:r>
              <a:rPr lang="ru-RU" sz="2400" dirty="0" smtClean="0"/>
              <a:t> </a:t>
            </a:r>
            <a:r>
              <a:rPr lang="ru-RU" sz="2400" dirty="0" err="1" smtClean="0"/>
              <a:t>Message</a:t>
            </a:r>
            <a:r>
              <a:rPr lang="ru-RU" sz="2400" dirty="0" smtClean="0"/>
              <a:t> </a:t>
            </a:r>
            <a:r>
              <a:rPr lang="ru-RU" sz="2400" dirty="0" err="1" smtClean="0"/>
              <a:t>Protocol</a:t>
            </a:r>
            <a:r>
              <a:rPr lang="ru-RU" sz="2400" dirty="0" smtClean="0"/>
              <a:t>), который служит для передачи сведений об ошибках и состоянии;</a:t>
            </a:r>
          </a:p>
          <a:p>
            <a:pPr lvl="0">
              <a:buFont typeface="Wingdings" pitchFamily="2" charset="2"/>
              <a:buChar char="Ø"/>
            </a:pPr>
            <a:r>
              <a:rPr lang="ru-RU" sz="2400" dirty="0" smtClean="0"/>
              <a:t>восстановление параметров по умолчанию.</a:t>
            </a:r>
          </a:p>
        </p:txBody>
      </p:sp>
    </p:spTree>
    <p:extLst>
      <p:ext uri="{BB962C8B-B14F-4D97-AF65-F5344CB8AC3E}">
        <p14:creationId xmlns="" xmlns:p14="http://schemas.microsoft.com/office/powerpoint/2010/main" val="1845324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39556" y="1506078"/>
            <a:ext cx="3446890" cy="509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Прямоугольник 1"/>
          <p:cNvSpPr/>
          <p:nvPr/>
        </p:nvSpPr>
        <p:spPr>
          <a:xfrm>
            <a:off x="6109" y="0"/>
            <a:ext cx="91378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Задание №1. Изменение имени станции (не имени виртуальной машины!). Это</a:t>
            </a:r>
            <a:r>
              <a:rPr lang="en-US" dirty="0" smtClean="0"/>
              <a:t> </a:t>
            </a:r>
            <a:r>
              <a:rPr lang="ru-RU" dirty="0" smtClean="0"/>
              <a:t>сделать для обоих станций, если это не было сделано при установке ОС</a:t>
            </a:r>
            <a:r>
              <a:rPr lang="en-US" dirty="0" smtClean="0"/>
              <a:t>)</a:t>
            </a:r>
            <a:r>
              <a:rPr lang="ru-RU" dirty="0" smtClean="0"/>
              <a:t>.</a:t>
            </a:r>
          </a:p>
          <a:p>
            <a:r>
              <a:rPr lang="ru-RU" dirty="0" smtClean="0"/>
              <a:t>Чтобы поменять имя станции нужно: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dirty="0" smtClean="0"/>
              <a:t>нажать </a:t>
            </a:r>
            <a:r>
              <a:rPr lang="ru-RU" b="1" dirty="0" smtClean="0"/>
              <a:t>Пуск;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dirty="0" smtClean="0"/>
              <a:t>выбрать </a:t>
            </a:r>
            <a:r>
              <a:rPr lang="ru-RU" b="1" dirty="0" smtClean="0"/>
              <a:t>Мой компьютер</a:t>
            </a:r>
            <a:r>
              <a:rPr lang="ru-RU" dirty="0" smtClean="0"/>
              <a:t>;</a:t>
            </a:r>
          </a:p>
          <a:p>
            <a:pPr marL="285750" indent="-285750">
              <a:buFont typeface="Wingdings" pitchFamily="2" charset="2"/>
              <a:buChar char="Ø"/>
            </a:pPr>
            <a:endParaRPr lang="ru-RU" dirty="0"/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2699792" y="1200329"/>
            <a:ext cx="1875262" cy="2804735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/>
              <a:t> </a:t>
            </a:r>
            <a:r>
              <a:rPr lang="ru-RU" sz="2400" dirty="0" smtClean="0"/>
              <a:t>На вкладке </a:t>
            </a:r>
            <a:r>
              <a:rPr lang="ru-RU" sz="2400" b="1" dirty="0" smtClean="0"/>
              <a:t>Исключения</a:t>
            </a:r>
            <a:r>
              <a:rPr lang="ru-RU" sz="2400" dirty="0" smtClean="0"/>
              <a:t> разрешите </a:t>
            </a:r>
            <a:r>
              <a:rPr lang="ru-RU" sz="2400" b="1" dirty="0" smtClean="0"/>
              <a:t>Общий доступ к файлам и принтерам</a:t>
            </a:r>
            <a:r>
              <a:rPr lang="ru-RU" sz="2400" dirty="0" smtClean="0"/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1161863"/>
            <a:ext cx="5491179" cy="569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Прямая со стрелкой 4"/>
          <p:cNvCxnSpPr/>
          <p:nvPr/>
        </p:nvCxnSpPr>
        <p:spPr>
          <a:xfrm rot="5400000">
            <a:off x="3500430" y="1357298"/>
            <a:ext cx="3429024" cy="142876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6935268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/>
              <a:t> </a:t>
            </a:r>
            <a:r>
              <a:rPr lang="ru-RU" sz="2400" dirty="0" smtClean="0"/>
              <a:t>Добавьте в исключения </a:t>
            </a:r>
            <a:r>
              <a:rPr lang="en-US" sz="2400" dirty="0" smtClean="0"/>
              <a:t>Internet Explorer</a:t>
            </a:r>
            <a:endParaRPr lang="ru-RU" sz="24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1000108"/>
            <a:ext cx="530542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Прямая со стрелкой 4"/>
          <p:cNvCxnSpPr/>
          <p:nvPr/>
        </p:nvCxnSpPr>
        <p:spPr>
          <a:xfrm rot="5400000">
            <a:off x="2714612" y="1214422"/>
            <a:ext cx="2143140" cy="42862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5459440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Установите область действия </a:t>
            </a:r>
            <a:r>
              <a:rPr lang="ru-RU" sz="2400" b="1" dirty="0" smtClean="0"/>
              <a:t>Только локальная сеть.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9775" y="747713"/>
            <a:ext cx="512445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3418542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/>
              <a:t> </a:t>
            </a:r>
            <a:r>
              <a:rPr lang="ru-RU" sz="2400" dirty="0" smtClean="0"/>
              <a:t>На вкладке </a:t>
            </a:r>
            <a:r>
              <a:rPr lang="ru-RU" sz="2400" b="1" dirty="0" smtClean="0"/>
              <a:t>Дополнительно</a:t>
            </a:r>
            <a:r>
              <a:rPr lang="ru-RU" sz="2400" dirty="0" smtClean="0"/>
              <a:t> отключите брандмауэр в локальной сети, убрав "галку".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1285860"/>
            <a:ext cx="5257800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Прямая со стрелкой 5"/>
          <p:cNvCxnSpPr/>
          <p:nvPr/>
        </p:nvCxnSpPr>
        <p:spPr>
          <a:xfrm rot="5400000">
            <a:off x="2428860" y="1285860"/>
            <a:ext cx="1928826" cy="78581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54497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/>
              <a:t> </a:t>
            </a:r>
            <a:r>
              <a:rPr lang="ru-RU" sz="2400" dirty="0" smtClean="0"/>
              <a:t>Проделайте эти же</a:t>
            </a:r>
            <a:r>
              <a:rPr lang="en-US" sz="2400" dirty="0" smtClean="0"/>
              <a:t> </a:t>
            </a:r>
            <a:r>
              <a:rPr lang="ru-RU" sz="2400" dirty="0" smtClean="0"/>
              <a:t>действия на рабочей станции </a:t>
            </a:r>
            <a:r>
              <a:rPr lang="en-US" sz="2400" dirty="0" err="1" smtClean="0"/>
              <a:t>WinX</a:t>
            </a:r>
            <a:r>
              <a:rPr lang="ru-RU" sz="2400" dirty="0" smtClean="0"/>
              <a:t>Р</a:t>
            </a:r>
            <a:r>
              <a:rPr lang="en-US" sz="2400" dirty="0" smtClean="0"/>
              <a:t>2.</a:t>
            </a:r>
            <a:endParaRPr lang="ru-RU" sz="2400" dirty="0" smtClean="0"/>
          </a:p>
          <a:p>
            <a:r>
              <a:rPr lang="ru-RU" sz="2400" b="1" dirty="0" smtClean="0"/>
              <a:t>Пуск</a:t>
            </a:r>
            <a:r>
              <a:rPr lang="en-US" sz="2400" b="1" dirty="0" smtClean="0"/>
              <a:t>-&gt;</a:t>
            </a:r>
            <a:r>
              <a:rPr lang="ru-RU" sz="2400" b="1" dirty="0" smtClean="0"/>
              <a:t>Мой Компьютер-</a:t>
            </a:r>
            <a:r>
              <a:rPr lang="en-US" sz="2400" b="1" dirty="0" smtClean="0"/>
              <a:t>&gt;</a:t>
            </a:r>
            <a:r>
              <a:rPr lang="ru-RU" sz="2400" b="1" dirty="0" smtClean="0"/>
              <a:t>Сеть-</a:t>
            </a:r>
            <a:r>
              <a:rPr lang="en-US" sz="2400" b="1" dirty="0" smtClean="0"/>
              <a:t>&gt;</a:t>
            </a:r>
            <a:r>
              <a:rPr lang="ru-RU" sz="2400" b="1" dirty="0" smtClean="0"/>
              <a:t>Отобразить компьютеры рабочей группы</a:t>
            </a:r>
            <a:r>
              <a:rPr lang="ru-RU" sz="2400" dirty="0" smtClean="0"/>
              <a:t>.</a:t>
            </a:r>
          </a:p>
          <a:p>
            <a:r>
              <a:rPr lang="ru-RU" sz="2400" dirty="0" smtClean="0"/>
              <a:t>При правильной настройке брандмауэров обеих рабочих станций должна быть видна ваша рабочая группа и все компьютеры в ней.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285993"/>
            <a:ext cx="6320404" cy="457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Прямая со стрелкой 6"/>
          <p:cNvCxnSpPr/>
          <p:nvPr/>
        </p:nvCxnSpPr>
        <p:spPr>
          <a:xfrm>
            <a:off x="2357422" y="2214554"/>
            <a:ext cx="2000264" cy="178595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rot="10800000" flipV="1">
            <a:off x="2714612" y="1785926"/>
            <a:ext cx="3000396" cy="142876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910529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/>
              <a:t> </a:t>
            </a:r>
            <a:r>
              <a:rPr lang="ru-RU" sz="2400" dirty="0" smtClean="0"/>
              <a:t>С использованием </a:t>
            </a:r>
            <a:r>
              <a:rPr lang="en-US" sz="2400" dirty="0" smtClean="0"/>
              <a:t>ping </a:t>
            </a:r>
            <a:r>
              <a:rPr lang="ru-RU" sz="2400" dirty="0" smtClean="0"/>
              <a:t>прозвоните рабочие станции с использованием </a:t>
            </a:r>
            <a:r>
              <a:rPr lang="ru-RU" sz="2400" smtClean="0"/>
              <a:t>символьных имен.</a:t>
            </a:r>
            <a:endParaRPr lang="ru-RU" sz="24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640" y="830997"/>
            <a:ext cx="6142705" cy="5156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Прямоугольник 4"/>
          <p:cNvSpPr/>
          <p:nvPr/>
        </p:nvSpPr>
        <p:spPr>
          <a:xfrm>
            <a:off x="6433402" y="6298666"/>
            <a:ext cx="2190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будет 192.168.10.2</a:t>
            </a:r>
            <a:endParaRPr lang="ru-RU" dirty="0"/>
          </a:p>
        </p:txBody>
      </p:sp>
      <p:cxnSp>
        <p:nvCxnSpPr>
          <p:cNvPr id="3" name="Прямая со стрелкой 2"/>
          <p:cNvCxnSpPr/>
          <p:nvPr/>
        </p:nvCxnSpPr>
        <p:spPr>
          <a:xfrm flipH="1" flipV="1">
            <a:off x="3131840" y="2492896"/>
            <a:ext cx="4824536" cy="388843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5230929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66925" y="836712"/>
            <a:ext cx="4498560" cy="584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dirty="0" smtClean="0"/>
              <a:t>выбрать вкладку</a:t>
            </a:r>
            <a:r>
              <a:rPr lang="ru-RU" b="1" dirty="0" smtClean="0"/>
              <a:t> Имя компьютера</a:t>
            </a:r>
            <a:r>
              <a:rPr lang="ru-RU" dirty="0" smtClean="0"/>
              <a:t>;</a:t>
            </a:r>
            <a:endParaRPr lang="ru-RU" dirty="0"/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3491880" y="369332"/>
            <a:ext cx="432048" cy="2411596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14550" y="1166243"/>
            <a:ext cx="4171962" cy="550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dirty="0" smtClean="0"/>
              <a:t>нажать кнопку</a:t>
            </a:r>
            <a:r>
              <a:rPr lang="ru-RU" b="1" dirty="0" smtClean="0"/>
              <a:t> Изменить</a:t>
            </a:r>
            <a:r>
              <a:rPr lang="ru-RU" dirty="0" smtClean="0"/>
              <a:t>;</a:t>
            </a:r>
            <a:endParaRPr lang="ru-RU" dirty="0"/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2627784" y="369332"/>
            <a:ext cx="2592288" cy="4571836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99792" y="988699"/>
            <a:ext cx="4367758" cy="5693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dirty="0" smtClean="0"/>
              <a:t>ввести новое имя компьютера</a:t>
            </a:r>
            <a:r>
              <a:rPr lang="en-US" dirty="0" smtClean="0"/>
              <a:t> (</a:t>
            </a:r>
            <a:r>
              <a:rPr lang="en-US" dirty="0" err="1" smtClean="0"/>
              <a:t>WinX</a:t>
            </a:r>
            <a:r>
              <a:rPr lang="ru-RU" dirty="0" smtClean="0"/>
              <a:t>Р</a:t>
            </a:r>
            <a:r>
              <a:rPr lang="en-US" dirty="0" smtClean="0"/>
              <a:t>1 </a:t>
            </a:r>
            <a:r>
              <a:rPr lang="ru-RU" dirty="0" smtClean="0"/>
              <a:t>или </a:t>
            </a:r>
            <a:r>
              <a:rPr lang="en-US" dirty="0" err="1" smtClean="0"/>
              <a:t>WinX</a:t>
            </a:r>
            <a:r>
              <a:rPr lang="ru-RU" dirty="0" smtClean="0"/>
              <a:t>Р</a:t>
            </a:r>
            <a:r>
              <a:rPr lang="en-US" dirty="0" smtClean="0"/>
              <a:t>2</a:t>
            </a:r>
            <a:r>
              <a:rPr lang="ru-RU" dirty="0" smtClean="0"/>
              <a:t>);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dirty="0" smtClean="0"/>
              <a:t>нажать </a:t>
            </a:r>
            <a:r>
              <a:rPr lang="ru-RU" b="1" dirty="0" smtClean="0"/>
              <a:t>ОК</a:t>
            </a:r>
            <a:r>
              <a:rPr lang="ru-RU" dirty="0" smtClean="0"/>
              <a:t>;</a:t>
            </a:r>
            <a:endParaRPr lang="ru-RU" dirty="0"/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2627784" y="369332"/>
            <a:ext cx="1368152" cy="2915652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3500" y="978677"/>
            <a:ext cx="5667392" cy="5717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dirty="0" smtClean="0"/>
              <a:t>перезагрузить компьютер;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109" y="0"/>
            <a:ext cx="913789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Задание №2. </a:t>
            </a:r>
            <a:r>
              <a:rPr lang="ru-RU" dirty="0"/>
              <a:t>О</a:t>
            </a:r>
            <a:r>
              <a:rPr lang="ru-RU" dirty="0" smtClean="0"/>
              <a:t>становить службу </a:t>
            </a:r>
            <a:r>
              <a:rPr lang="ru-RU" b="1" dirty="0" smtClean="0"/>
              <a:t>Брандмауэр.</a:t>
            </a:r>
          </a:p>
          <a:p>
            <a:endParaRPr lang="ru-RU" b="1" dirty="0"/>
          </a:p>
          <a:p>
            <a:r>
              <a:rPr lang="ru-RU" b="1" dirty="0"/>
              <a:t>Брандмауэр </a:t>
            </a:r>
            <a:r>
              <a:rPr lang="ru-RU" dirty="0" smtClean="0"/>
              <a:t>– это встроенный в </a:t>
            </a:r>
            <a:r>
              <a:rPr lang="en-US" dirty="0"/>
              <a:t>Microsoft </a:t>
            </a:r>
            <a:r>
              <a:rPr lang="en-US" dirty="0" smtClean="0"/>
              <a:t>Windows</a:t>
            </a:r>
            <a:r>
              <a:rPr lang="ru-RU" dirty="0" smtClean="0"/>
              <a:t> </a:t>
            </a:r>
            <a:r>
              <a:rPr lang="ru-RU" dirty="0"/>
              <a:t>  межсетевой экран. Появился в  </a:t>
            </a:r>
            <a:r>
              <a:rPr lang="en-US" dirty="0"/>
              <a:t>Windows </a:t>
            </a:r>
            <a:r>
              <a:rPr lang="en-US" dirty="0" smtClean="0"/>
              <a:t>XP</a:t>
            </a:r>
            <a:r>
              <a:rPr lang="ru-RU" dirty="0" smtClean="0"/>
              <a:t> SP2</a:t>
            </a:r>
            <a:r>
              <a:rPr lang="ru-RU" dirty="0"/>
              <a:t>. </a:t>
            </a:r>
            <a:r>
              <a:rPr lang="ru-RU" dirty="0" smtClean="0"/>
              <a:t>Он служит для контроля </a:t>
            </a:r>
            <a:r>
              <a:rPr lang="ru-RU" dirty="0"/>
              <a:t>доступа </a:t>
            </a:r>
            <a:r>
              <a:rPr lang="ru-RU" dirty="0" smtClean="0"/>
              <a:t>в сеть/из сети. </a:t>
            </a:r>
            <a:r>
              <a:rPr lang="ru-RU" dirty="0"/>
              <a:t>Брандмауэр </a:t>
            </a:r>
            <a:r>
              <a:rPr lang="ru-RU" dirty="0" err="1"/>
              <a:t>Windows</a:t>
            </a:r>
            <a:r>
              <a:rPr lang="ru-RU" dirty="0"/>
              <a:t> является частью Центра обеспечения безопасности </a:t>
            </a:r>
            <a:r>
              <a:rPr lang="ru-RU" dirty="0" err="1"/>
              <a:t>Windows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 smtClean="0"/>
              <a:t>Его нужно отключить на начальном этапе настройки сети.</a:t>
            </a:r>
          </a:p>
          <a:p>
            <a:endParaRPr lang="ru-RU" dirty="0"/>
          </a:p>
          <a:p>
            <a:r>
              <a:rPr lang="ru-RU" dirty="0" smtClean="0"/>
              <a:t>Для отключения нужно:</a:t>
            </a:r>
          </a:p>
          <a:p>
            <a:r>
              <a:rPr lang="ru-RU" b="1" dirty="0" smtClean="0"/>
              <a:t>Пуск-</a:t>
            </a:r>
            <a:r>
              <a:rPr lang="en-US" b="1" dirty="0" smtClean="0"/>
              <a:t>&gt;</a:t>
            </a:r>
            <a:r>
              <a:rPr lang="ru-RU" b="1" dirty="0" smtClean="0"/>
              <a:t>Панель управления</a:t>
            </a:r>
            <a:endParaRPr lang="ru-RU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7904" y="2161902"/>
            <a:ext cx="2808312" cy="4603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Прямая со стрелкой 6"/>
          <p:cNvCxnSpPr/>
          <p:nvPr/>
        </p:nvCxnSpPr>
        <p:spPr>
          <a:xfrm>
            <a:off x="2195736" y="2862322"/>
            <a:ext cx="2916324" cy="1862822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824508"/>
            <a:ext cx="7102177" cy="5838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dirty="0" smtClean="0"/>
              <a:t>выбрать</a:t>
            </a:r>
            <a:r>
              <a:rPr lang="ru-RU" b="1" dirty="0" smtClean="0"/>
              <a:t> Администрирование</a:t>
            </a:r>
            <a:r>
              <a:rPr lang="ru-RU" dirty="0" smtClean="0"/>
              <a:t>;</a:t>
            </a:r>
            <a:endParaRPr lang="ru-RU" dirty="0"/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2339752" y="369332"/>
            <a:ext cx="1944216" cy="1862822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Содержимое 1"/>
          <p:cNvSpPr>
            <a:spLocks noGrp="1"/>
          </p:cNvSpPr>
          <p:nvPr>
            <p:ph/>
          </p:nvPr>
        </p:nvSpPr>
        <p:spPr>
          <a:xfrm>
            <a:off x="0" y="0"/>
            <a:ext cx="9143999" cy="6605631"/>
          </a:xfrm>
        </p:spPr>
        <p:txBody>
          <a:bodyPr/>
          <a:lstStyle/>
          <a:p>
            <a:pPr>
              <a:buNone/>
            </a:pPr>
            <a:r>
              <a:rPr lang="ru-RU" sz="2800" b="1" u="sng" dirty="0" smtClean="0"/>
              <a:t>Цель работы</a:t>
            </a:r>
            <a:endParaRPr lang="en-US" sz="2800" b="1" u="sng" dirty="0" smtClean="0"/>
          </a:p>
          <a:p>
            <a:pPr>
              <a:buNone/>
            </a:pPr>
            <a:r>
              <a:rPr lang="ru-RU" sz="2800" dirty="0"/>
              <a:t>Н</a:t>
            </a:r>
            <a:r>
              <a:rPr lang="ru-RU" sz="2800" dirty="0" smtClean="0"/>
              <a:t>аучиться:</a:t>
            </a:r>
          </a:p>
          <a:p>
            <a:pPr marL="514350" indent="-51435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ru-RU" sz="2800" dirty="0"/>
              <a:t>работать с виртуальной машиной</a:t>
            </a:r>
            <a:r>
              <a:rPr lang="en-US" sz="2800" dirty="0"/>
              <a:t>;</a:t>
            </a:r>
            <a:endParaRPr lang="ru-RU" sz="2800" dirty="0"/>
          </a:p>
          <a:p>
            <a:pPr marL="514350" indent="-514350">
              <a:buClr>
                <a:schemeClr val="tx1"/>
              </a:buClr>
              <a:buSzPct val="100000"/>
              <a:buAutoNum type="arabicPeriod"/>
            </a:pPr>
            <a:r>
              <a:rPr lang="ru-RU" sz="2800" dirty="0"/>
              <a:t>устанавливать ОС рабочих станций</a:t>
            </a:r>
            <a:r>
              <a:rPr lang="ru-RU" sz="2800" dirty="0" smtClean="0"/>
              <a:t>;</a:t>
            </a:r>
          </a:p>
          <a:p>
            <a:pPr marL="514350" indent="-514350">
              <a:buClr>
                <a:schemeClr val="tx1"/>
              </a:buClr>
              <a:buSzPct val="100000"/>
              <a:buFont typeface="Wingdings" pitchFamily="2" charset="2"/>
              <a:buAutoNum type="arabicPeriod"/>
            </a:pPr>
            <a:r>
              <a:rPr lang="ru-RU" sz="2800" dirty="0"/>
              <a:t>менять имя рабочей станции</a:t>
            </a:r>
            <a:r>
              <a:rPr lang="en-US" sz="2800" dirty="0" smtClean="0"/>
              <a:t>;</a:t>
            </a:r>
            <a:endParaRPr lang="ru-RU" sz="2800" dirty="0" smtClean="0"/>
          </a:p>
          <a:p>
            <a:pPr marL="514350" indent="-514350">
              <a:buClr>
                <a:schemeClr val="tx1"/>
              </a:buClr>
              <a:buSzPct val="100000"/>
              <a:buFont typeface="Wingdings" pitchFamily="2" charset="2"/>
              <a:buAutoNum type="arabicPeriod"/>
            </a:pPr>
            <a:r>
              <a:rPr lang="ru-RU" sz="2800" dirty="0"/>
              <a:t>останавливать службы рабочей станции;</a:t>
            </a:r>
          </a:p>
          <a:p>
            <a:pPr marL="514350" indent="-514350">
              <a:buClr>
                <a:schemeClr val="tx1"/>
              </a:buClr>
              <a:buSzPct val="100000"/>
              <a:buFont typeface="Wingdings" pitchFamily="2" charset="2"/>
              <a:buAutoNum type="arabicPeriod"/>
            </a:pPr>
            <a:r>
              <a:rPr lang="ru-RU" sz="2800" dirty="0" smtClean="0"/>
              <a:t>устанавливать </a:t>
            </a:r>
            <a:r>
              <a:rPr lang="ru-RU" sz="2800" dirty="0"/>
              <a:t>на панель задач "значок сети".</a:t>
            </a:r>
          </a:p>
          <a:p>
            <a:pPr algn="ctr">
              <a:buNone/>
            </a:pPr>
            <a:endParaRPr lang="ru-RU" sz="1800" kern="1200" dirty="0" smtClean="0"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0089" y="1023420"/>
            <a:ext cx="6752232" cy="563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dirty="0" smtClean="0"/>
              <a:t>дважды щелкнуть;</a:t>
            </a:r>
            <a:endParaRPr lang="ru-RU" dirty="0"/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1835696" y="369332"/>
            <a:ext cx="1872208" cy="2123564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0563" y="1256568"/>
            <a:ext cx="6473725" cy="5425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dirty="0" smtClean="0"/>
              <a:t>выбрать </a:t>
            </a:r>
            <a:r>
              <a:rPr lang="ru-RU" b="1" dirty="0" smtClean="0"/>
              <a:t>Службы </a:t>
            </a:r>
            <a:r>
              <a:rPr lang="ru-RU" dirty="0" smtClean="0"/>
              <a:t>и дважды щелкнуть;</a:t>
            </a:r>
            <a:endParaRPr lang="ru-RU" dirty="0"/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1835696" y="369332"/>
            <a:ext cx="1440160" cy="3059668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4900" y="908720"/>
            <a:ext cx="6934200" cy="574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dirty="0" smtClean="0"/>
              <a:t>выбрать </a:t>
            </a:r>
            <a:r>
              <a:rPr lang="ru-RU" b="1" dirty="0" smtClean="0"/>
              <a:t>Брандмауэр </a:t>
            </a:r>
            <a:r>
              <a:rPr lang="en-US" b="1" dirty="0" smtClean="0"/>
              <a:t>Windows</a:t>
            </a:r>
            <a:r>
              <a:rPr lang="ru-RU" dirty="0" smtClean="0"/>
              <a:t>;</a:t>
            </a:r>
            <a:endParaRPr lang="ru-RU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325" y="674119"/>
            <a:ext cx="7189043" cy="597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dirty="0" smtClean="0"/>
              <a:t>дважды щелкнуть</a:t>
            </a:r>
            <a:r>
              <a:rPr lang="en-US" dirty="0" smtClean="0"/>
              <a:t> </a:t>
            </a:r>
            <a:r>
              <a:rPr lang="ru-RU" dirty="0" smtClean="0"/>
              <a:t>и нажать </a:t>
            </a:r>
            <a:r>
              <a:rPr lang="ru-RU" b="1" dirty="0" smtClean="0"/>
              <a:t>Стоп</a:t>
            </a:r>
            <a:r>
              <a:rPr lang="ru-RU" dirty="0" smtClean="0"/>
              <a:t>;</a:t>
            </a:r>
            <a:endParaRPr lang="ru-RU" dirty="0"/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3569766" y="184666"/>
            <a:ext cx="1440160" cy="4252446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795162"/>
            <a:ext cx="7064077" cy="587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Прямоугольник 3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dirty="0" smtClean="0"/>
              <a:t>выбрать </a:t>
            </a:r>
            <a:r>
              <a:rPr lang="ru-RU" b="1" dirty="0" smtClean="0"/>
              <a:t>Свойства </a:t>
            </a:r>
            <a:r>
              <a:rPr lang="ru-RU" dirty="0" smtClean="0"/>
              <a:t>брандмауэра;</a:t>
            </a:r>
            <a:endParaRPr lang="ru-RU" dirty="0"/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1979712" y="369332"/>
            <a:ext cx="2736304" cy="514790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4850" y="799111"/>
            <a:ext cx="7035502" cy="583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dirty="0" smtClean="0"/>
              <a:t>перейти на </a:t>
            </a:r>
            <a:r>
              <a:rPr lang="ru-RU" b="1" dirty="0" smtClean="0"/>
              <a:t>Тип запуска</a:t>
            </a:r>
            <a:r>
              <a:rPr lang="ru-RU" dirty="0" smtClean="0"/>
              <a:t>;</a:t>
            </a:r>
            <a:endParaRPr lang="ru-RU" dirty="0"/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1979712" y="369332"/>
            <a:ext cx="648072" cy="3203684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9188" y="1150465"/>
            <a:ext cx="6905625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dirty="0" smtClean="0"/>
              <a:t>выбрать </a:t>
            </a:r>
            <a:r>
              <a:rPr lang="ru-RU" b="1" dirty="0" smtClean="0"/>
              <a:t>Отключено </a:t>
            </a:r>
            <a:r>
              <a:rPr lang="ru-RU" dirty="0" smtClean="0"/>
              <a:t>и нажать </a:t>
            </a:r>
            <a:r>
              <a:rPr lang="ru-RU" b="1" dirty="0" smtClean="0"/>
              <a:t>Применить</a:t>
            </a:r>
            <a:r>
              <a:rPr lang="ru-RU" dirty="0" smtClean="0"/>
              <a:t>;</a:t>
            </a:r>
            <a:endParaRPr lang="ru-RU" dirty="0"/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1979712" y="369332"/>
            <a:ext cx="1944216" cy="3779748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7867" y="908720"/>
            <a:ext cx="692467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dirty="0" smtClean="0"/>
              <a:t>должно получиться вот это:</a:t>
            </a:r>
            <a:endParaRPr lang="ru-RU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109" y="1857364"/>
            <a:ext cx="91378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Проделать тоже самое на втором компьютере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669126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Задание №3. Аналогично остановить службу </a:t>
            </a:r>
            <a:r>
              <a:rPr lang="ru-RU" b="1" dirty="0" smtClean="0"/>
              <a:t>Автоматическое обновление.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657225"/>
            <a:ext cx="6781800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Прямая со стрелкой 6"/>
          <p:cNvCxnSpPr/>
          <p:nvPr/>
        </p:nvCxnSpPr>
        <p:spPr>
          <a:xfrm rot="5400000">
            <a:off x="3107521" y="1750207"/>
            <a:ext cx="3714776" cy="785818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Содержимое 1"/>
          <p:cNvSpPr>
            <a:spLocks noGrp="1"/>
          </p:cNvSpPr>
          <p:nvPr>
            <p:ph/>
          </p:nvPr>
        </p:nvSpPr>
        <p:spPr>
          <a:xfrm>
            <a:off x="0" y="0"/>
            <a:ext cx="9143999" cy="6605631"/>
          </a:xfrm>
        </p:spPr>
        <p:txBody>
          <a:bodyPr/>
          <a:lstStyle/>
          <a:p>
            <a:pPr marL="0" indent="457200">
              <a:spcBef>
                <a:spcPts val="0"/>
              </a:spcBef>
              <a:buNone/>
            </a:pPr>
            <a:r>
              <a:rPr lang="ru-RU" sz="2800" b="1" u="sng" dirty="0" smtClean="0"/>
              <a:t>Виртуальная машина </a:t>
            </a:r>
            <a:r>
              <a:rPr lang="ru-RU" sz="2800" dirty="0" smtClean="0"/>
              <a:t>– это программа, которая выполняет имитацию компьютерного оборудования для операционной системы, работающей как внутрисистемный процесс.</a:t>
            </a:r>
            <a:endParaRPr lang="en-US" sz="2800" dirty="0" smtClean="0"/>
          </a:p>
          <a:p>
            <a:pPr marL="0" indent="457200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457200">
              <a:spcBef>
                <a:spcPts val="0"/>
              </a:spcBef>
              <a:buNone/>
            </a:pPr>
            <a:r>
              <a:rPr lang="ru-RU" sz="2800" dirty="0" smtClean="0"/>
              <a:t>Виртуальные машины полезны для тестирования или развёртывания нескольких независимых операционных систем </a:t>
            </a:r>
            <a:r>
              <a:rPr lang="ru-RU" sz="2800" i="1" u="sng" dirty="0" smtClean="0"/>
              <a:t>на одном физическом компьютере</a:t>
            </a:r>
            <a:r>
              <a:rPr lang="en-US" sz="2800" dirty="0" smtClean="0"/>
              <a:t> (</a:t>
            </a:r>
            <a:r>
              <a:rPr lang="ru-RU" sz="2800" dirty="0" smtClean="0"/>
              <a:t>т.е. на одном физическом компьютере моделируется одновременная работа нескольких</a:t>
            </a:r>
            <a:r>
              <a:rPr lang="en-US" sz="2800" dirty="0" smtClean="0"/>
              <a:t> </a:t>
            </a:r>
            <a:r>
              <a:rPr lang="ru-RU" sz="2800" dirty="0" smtClean="0"/>
              <a:t>компьютеров</a:t>
            </a:r>
            <a:r>
              <a:rPr lang="en-US" sz="2800" dirty="0" smtClean="0"/>
              <a:t>)</a:t>
            </a:r>
            <a:r>
              <a:rPr lang="ru-RU" sz="2800" dirty="0" smtClean="0"/>
              <a:t>.</a:t>
            </a:r>
            <a:endParaRPr lang="en-US" sz="2800" dirty="0" smtClean="0"/>
          </a:p>
          <a:p>
            <a:pPr marL="0" indent="457200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457200">
              <a:spcBef>
                <a:spcPts val="0"/>
              </a:spcBef>
              <a:buNone/>
            </a:pPr>
            <a:r>
              <a:rPr lang="ru-RU" sz="2800" dirty="0" smtClean="0"/>
              <a:t> </a:t>
            </a:r>
            <a:endParaRPr lang="en-US" sz="2800" kern="1200" dirty="0" smtClean="0">
              <a:latin typeface="Arial" charset="0"/>
            </a:endParaRPr>
          </a:p>
          <a:p>
            <a:pPr algn="ctr">
              <a:buNone/>
            </a:pPr>
            <a:endParaRPr lang="ru-RU" sz="1800" kern="1200" dirty="0" smtClean="0">
              <a:latin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500" y="1357297"/>
            <a:ext cx="4701745" cy="5281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Прямоугольник 3"/>
          <p:cNvSpPr/>
          <p:nvPr/>
        </p:nvSpPr>
        <p:spPr>
          <a:xfrm>
            <a:off x="6109" y="0"/>
            <a:ext cx="91378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Задание №4. Установить на панель задач "значок сети"</a:t>
            </a:r>
          </a:p>
          <a:p>
            <a:endParaRPr lang="ru-RU" b="1" dirty="0" smtClean="0"/>
          </a:p>
          <a:p>
            <a:r>
              <a:rPr lang="ru-RU" dirty="0" smtClean="0"/>
              <a:t>В "</a:t>
            </a:r>
            <a:r>
              <a:rPr lang="ru-RU" b="1" dirty="0" smtClean="0"/>
              <a:t>Панели управления</a:t>
            </a:r>
            <a:r>
              <a:rPr lang="ru-RU" dirty="0" smtClean="0"/>
              <a:t>" дважды щелкнуть "</a:t>
            </a:r>
            <a:r>
              <a:rPr lang="ru-RU" b="1" dirty="0" smtClean="0"/>
              <a:t>Сетевые подключения</a:t>
            </a:r>
            <a:r>
              <a:rPr lang="ru-RU" dirty="0" smtClean="0"/>
              <a:t>"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 rot="16200000" flipH="1">
            <a:off x="785786" y="928670"/>
            <a:ext cx="1928826" cy="178595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/>
          <p:nvPr/>
        </p:nvCxnSpPr>
        <p:spPr>
          <a:xfrm rot="5400000">
            <a:off x="3571868" y="2214554"/>
            <a:ext cx="3143272" cy="428628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4850" y="990606"/>
            <a:ext cx="6796108" cy="5657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Прямоугольник 3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ru-RU" dirty="0" smtClean="0"/>
              <a:t>выбрать "</a:t>
            </a:r>
            <a:r>
              <a:rPr lang="ru-RU" b="1" dirty="0" smtClean="0"/>
              <a:t>Подключение по локальной сети</a:t>
            </a:r>
            <a:r>
              <a:rPr lang="ru-RU" dirty="0" smtClean="0"/>
              <a:t>"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785794"/>
            <a:ext cx="5438790" cy="5438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Прямоугольник 5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ru-RU" dirty="0" smtClean="0"/>
              <a:t>выбрать "</a:t>
            </a:r>
            <a:r>
              <a:rPr lang="ru-RU" b="1" dirty="0" smtClean="0"/>
              <a:t>Свойства</a:t>
            </a:r>
            <a:r>
              <a:rPr lang="ru-RU" dirty="0" smtClean="0"/>
              <a:t>"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36" y="1071546"/>
            <a:ext cx="3921227" cy="5643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Прямоугольник 4"/>
          <p:cNvSpPr/>
          <p:nvPr/>
        </p:nvSpPr>
        <p:spPr>
          <a:xfrm>
            <a:off x="6109" y="0"/>
            <a:ext cx="91378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ru-RU" dirty="0" smtClean="0"/>
              <a:t>выбрать "</a:t>
            </a:r>
            <a:r>
              <a:rPr lang="ru-RU" b="1" dirty="0" smtClean="0"/>
              <a:t>Протокол Интернета(</a:t>
            </a:r>
            <a:r>
              <a:rPr lang="en-US" b="1" dirty="0" smtClean="0"/>
              <a:t>TCP/IP</a:t>
            </a:r>
            <a:r>
              <a:rPr lang="ru-RU" b="1" dirty="0" smtClean="0"/>
              <a:t>)</a:t>
            </a:r>
            <a:r>
              <a:rPr lang="ru-RU" dirty="0" smtClean="0"/>
              <a:t>";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пометить</a:t>
            </a:r>
            <a:r>
              <a:rPr lang="en-US" dirty="0" smtClean="0"/>
              <a:t> checkbox </a:t>
            </a:r>
            <a:r>
              <a:rPr lang="ru-RU" dirty="0" smtClean="0"/>
              <a:t>"</a:t>
            </a:r>
            <a:r>
              <a:rPr lang="ru-RU" b="1" dirty="0" smtClean="0"/>
              <a:t>При подключении вывести значок в области уведомлений</a:t>
            </a:r>
            <a:r>
              <a:rPr lang="ru-RU" dirty="0" smtClean="0"/>
              <a:t>"</a:t>
            </a:r>
          </a:p>
        </p:txBody>
      </p:sp>
      <p:cxnSp>
        <p:nvCxnSpPr>
          <p:cNvPr id="6" name="Прямая со стрелкой 5"/>
          <p:cNvCxnSpPr/>
          <p:nvPr/>
        </p:nvCxnSpPr>
        <p:spPr>
          <a:xfrm rot="16200000" flipH="1">
            <a:off x="892943" y="2536025"/>
            <a:ext cx="4214842" cy="428628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4850" y="990606"/>
            <a:ext cx="6796108" cy="5657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ru-RU" dirty="0" smtClean="0"/>
              <a:t>должно получиться изображение значка сети</a:t>
            </a:r>
          </a:p>
        </p:txBody>
      </p:sp>
      <p:cxnSp>
        <p:nvCxnSpPr>
          <p:cNvPr id="4" name="Прямая со стрелкой 3"/>
          <p:cNvCxnSpPr/>
          <p:nvPr/>
        </p:nvCxnSpPr>
        <p:spPr>
          <a:xfrm rot="16200000" flipH="1">
            <a:off x="1393009" y="821513"/>
            <a:ext cx="5929354" cy="4857784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Содержимое 1"/>
          <p:cNvSpPr>
            <a:spLocks noGrp="1"/>
          </p:cNvSpPr>
          <p:nvPr>
            <p:ph/>
          </p:nvPr>
        </p:nvSpPr>
        <p:spPr>
          <a:xfrm>
            <a:off x="0" y="0"/>
            <a:ext cx="9143999" cy="6605631"/>
          </a:xfrm>
        </p:spPr>
        <p:txBody>
          <a:bodyPr/>
          <a:lstStyle/>
          <a:p>
            <a:pPr marL="0" indent="457200" algn="ctr">
              <a:spcBef>
                <a:spcPts val="0"/>
              </a:spcBef>
              <a:buNone/>
            </a:pPr>
            <a:r>
              <a:rPr lang="ru-RU" sz="2800" b="1" dirty="0" smtClean="0"/>
              <a:t>Выключение виртуальных машин и приложения </a:t>
            </a:r>
            <a:r>
              <a:rPr lang="en-US" sz="2800" b="1" dirty="0" err="1" smtClean="0"/>
              <a:t>VirtualBox</a:t>
            </a:r>
            <a:endParaRPr lang="ru-RU" sz="2800" b="1" dirty="0" smtClean="0"/>
          </a:p>
          <a:p>
            <a:pPr marL="0" indent="457200" algn="ctr">
              <a:spcBef>
                <a:spcPts val="0"/>
              </a:spcBef>
              <a:buNone/>
            </a:pPr>
            <a:endParaRPr lang="ru-RU" sz="2800" b="1" kern="1200" dirty="0" smtClean="0">
              <a:latin typeface="Arial" charset="0"/>
            </a:endParaRPr>
          </a:p>
          <a:p>
            <a:pPr marL="0" indent="457200">
              <a:spcBef>
                <a:spcPts val="0"/>
              </a:spcBef>
              <a:buNone/>
            </a:pPr>
            <a:r>
              <a:rPr lang="ru-RU" sz="2800" b="1" u="sng" kern="1200" dirty="0" smtClean="0">
                <a:latin typeface="Arial" charset="0"/>
              </a:rPr>
              <a:t>Важно</a:t>
            </a:r>
            <a:r>
              <a:rPr lang="ru-RU" sz="2800" kern="1200" dirty="0" smtClean="0">
                <a:latin typeface="Arial" charset="0"/>
              </a:rPr>
              <a:t> правильно выполнить выключение виртуальных машин и приложения </a:t>
            </a:r>
            <a:r>
              <a:rPr lang="en-US" sz="2800" dirty="0" err="1" smtClean="0"/>
              <a:t>VirtualBox</a:t>
            </a:r>
            <a:r>
              <a:rPr lang="ru-RU" sz="2800" kern="1200" dirty="0" smtClean="0">
                <a:latin typeface="Arial" charset="0"/>
              </a:rPr>
              <a:t>.</a:t>
            </a:r>
          </a:p>
          <a:p>
            <a:pPr marL="0" indent="457200">
              <a:spcBef>
                <a:spcPts val="0"/>
              </a:spcBef>
              <a:buNone/>
            </a:pPr>
            <a:endParaRPr lang="ru-RU" sz="2800" kern="1200" dirty="0" smtClean="0">
              <a:latin typeface="Arial" charset="0"/>
            </a:endParaRPr>
          </a:p>
          <a:p>
            <a:pPr marL="0" indent="457200">
              <a:spcBef>
                <a:spcPts val="0"/>
              </a:spcBef>
              <a:buNone/>
            </a:pPr>
            <a:r>
              <a:rPr lang="ru-RU" sz="2800" kern="1200" dirty="0" smtClean="0">
                <a:latin typeface="Arial" charset="0"/>
              </a:rPr>
              <a:t>Если это сделать некорректно, то можно потерять результаты выполненной работы (</a:t>
            </a:r>
            <a:r>
              <a:rPr lang="ru-RU" sz="2800" i="1" u="sng" kern="1200" dirty="0" smtClean="0">
                <a:latin typeface="Arial" charset="0"/>
              </a:rPr>
              <a:t>не только в течение занятия, но и всех предыдущих</a:t>
            </a:r>
            <a:r>
              <a:rPr lang="ru-RU" sz="2800" kern="1200" dirty="0" smtClean="0">
                <a:latin typeface="Arial" charset="0"/>
              </a:rPr>
              <a:t>).</a:t>
            </a:r>
          </a:p>
          <a:p>
            <a:pPr marL="0" indent="457200">
              <a:spcBef>
                <a:spcPts val="0"/>
              </a:spcBef>
              <a:buNone/>
            </a:pPr>
            <a:endParaRPr lang="ru-RU" sz="2800" kern="1200" dirty="0" smtClean="0">
              <a:latin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Содержимое 1"/>
          <p:cNvSpPr>
            <a:spLocks noGrp="1"/>
          </p:cNvSpPr>
          <p:nvPr>
            <p:ph/>
          </p:nvPr>
        </p:nvSpPr>
        <p:spPr>
          <a:xfrm>
            <a:off x="0" y="0"/>
            <a:ext cx="9143999" cy="6605631"/>
          </a:xfrm>
        </p:spPr>
        <p:txBody>
          <a:bodyPr/>
          <a:lstStyle/>
          <a:p>
            <a:pPr marL="0" indent="457200">
              <a:spcBef>
                <a:spcPts val="0"/>
              </a:spcBef>
              <a:buNone/>
            </a:pPr>
            <a:r>
              <a:rPr lang="ru-RU" sz="2800" dirty="0" smtClean="0"/>
              <a:t>Чтобы выполнить выключение виртуальной машины, нажимаем на станции кнопку "Пуск" и выбираем "Выключение"</a:t>
            </a:r>
            <a:endParaRPr lang="ru-RU" sz="1800" kern="1200" dirty="0" smtClean="0">
              <a:latin typeface="Arial" charset="0"/>
            </a:endParaRPr>
          </a:p>
        </p:txBody>
      </p:sp>
      <p:pic>
        <p:nvPicPr>
          <p:cNvPr id="5" name="Рисунок 4" descr="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381" y="1467095"/>
            <a:ext cx="4495238" cy="3923810"/>
          </a:xfrm>
          <a:prstGeom prst="rect">
            <a:avLst/>
          </a:prstGeom>
        </p:spPr>
      </p:pic>
      <p:cxnSp>
        <p:nvCxnSpPr>
          <p:cNvPr id="4" name="Прямая со стрелкой 3"/>
          <p:cNvCxnSpPr/>
          <p:nvPr/>
        </p:nvCxnSpPr>
        <p:spPr>
          <a:xfrm>
            <a:off x="1214414" y="1285860"/>
            <a:ext cx="3571900" cy="2428892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0" y="5500702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latin typeface="+mn-lt"/>
              </a:rPr>
              <a:t>Дождаться полного выключения станции.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192880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457200">
              <a:spcBef>
                <a:spcPts val="0"/>
              </a:spcBef>
              <a:buNone/>
            </a:pPr>
            <a:r>
              <a:rPr lang="ru-RU" sz="2400" dirty="0" smtClean="0"/>
              <a:t>Аналогично выполнить действия на второй машине.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64" y="1323975"/>
            <a:ext cx="3933825" cy="553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554" name="Содержимое 1"/>
          <p:cNvSpPr>
            <a:spLocks noGrp="1"/>
          </p:cNvSpPr>
          <p:nvPr>
            <p:ph/>
          </p:nvPr>
        </p:nvSpPr>
        <p:spPr>
          <a:xfrm>
            <a:off x="0" y="1"/>
            <a:ext cx="9143999" cy="1000108"/>
          </a:xfrm>
        </p:spPr>
        <p:txBody>
          <a:bodyPr/>
          <a:lstStyle/>
          <a:p>
            <a:pPr marL="0" indent="457200">
              <a:spcBef>
                <a:spcPts val="0"/>
              </a:spcBef>
              <a:buNone/>
            </a:pPr>
            <a:r>
              <a:rPr lang="ru-RU" sz="2800" dirty="0" smtClean="0"/>
              <a:t>Затем используя "Файл</a:t>
            </a:r>
            <a:r>
              <a:rPr lang="en-US" sz="2800" dirty="0" smtClean="0"/>
              <a:t>-&gt;</a:t>
            </a:r>
            <a:r>
              <a:rPr lang="ru-RU" sz="2800" dirty="0" smtClean="0"/>
              <a:t>Выход</a:t>
            </a:r>
            <a:r>
              <a:rPr lang="en-US" sz="2800" dirty="0" smtClean="0"/>
              <a:t>" </a:t>
            </a:r>
            <a:r>
              <a:rPr lang="ru-RU" sz="2800" dirty="0" smtClean="0"/>
              <a:t>выйти из приложения </a:t>
            </a:r>
            <a:r>
              <a:rPr lang="en-US" sz="2800" dirty="0" err="1" smtClean="0"/>
              <a:t>VirtualBox</a:t>
            </a:r>
            <a:r>
              <a:rPr lang="en-US" sz="2800" dirty="0" smtClean="0"/>
              <a:t>.</a:t>
            </a:r>
            <a:endParaRPr lang="ru-RU" sz="1800" kern="1200" dirty="0" smtClean="0">
              <a:latin typeface="Arial" charset="0"/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rot="5400000">
            <a:off x="3036083" y="750075"/>
            <a:ext cx="1285884" cy="642942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Содержимое 1"/>
          <p:cNvSpPr>
            <a:spLocks noGrp="1"/>
          </p:cNvSpPr>
          <p:nvPr>
            <p:ph/>
          </p:nvPr>
        </p:nvSpPr>
        <p:spPr>
          <a:xfrm>
            <a:off x="0" y="1785926"/>
            <a:ext cx="9143999" cy="1759750"/>
          </a:xfrm>
        </p:spPr>
        <p:txBody>
          <a:bodyPr/>
          <a:lstStyle/>
          <a:p>
            <a:pPr algn="ctr">
              <a:buNone/>
            </a:pPr>
            <a:r>
              <a:rPr lang="ru-RU" sz="3600" b="1" dirty="0" smtClean="0"/>
              <a:t>Основы администрирования</a:t>
            </a:r>
            <a:r>
              <a:rPr lang="en-US" sz="3600" b="1" dirty="0" smtClean="0"/>
              <a:t> </a:t>
            </a:r>
            <a:r>
              <a:rPr lang="ru-RU" sz="3600" b="1" dirty="0" smtClean="0"/>
              <a:t>рабочей станции</a:t>
            </a:r>
          </a:p>
          <a:p>
            <a:pPr marL="0" indent="0">
              <a:buNone/>
            </a:pPr>
            <a:endParaRPr lang="ru-RU" sz="2000" b="1" dirty="0" smtClean="0"/>
          </a:p>
          <a:p>
            <a:pPr marL="0" indent="0" algn="ctr">
              <a:buNone/>
            </a:pPr>
            <a:endParaRPr lang="ru-RU" sz="3600" b="1" dirty="0" smtClean="0"/>
          </a:p>
          <a:p>
            <a:pPr marL="0" indent="0">
              <a:buNone/>
            </a:pPr>
            <a:endParaRPr lang="ru-RU" sz="3600" kern="1200" dirty="0" smtClean="0">
              <a:latin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68183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Содержимое 1"/>
          <p:cNvSpPr>
            <a:spLocks noGrp="1"/>
          </p:cNvSpPr>
          <p:nvPr>
            <p:ph/>
          </p:nvPr>
        </p:nvSpPr>
        <p:spPr>
          <a:xfrm>
            <a:off x="0" y="1"/>
            <a:ext cx="9143999" cy="5214950"/>
          </a:xfrm>
        </p:spPr>
        <p:txBody>
          <a:bodyPr/>
          <a:lstStyle/>
          <a:p>
            <a:pPr marL="0" indent="457200">
              <a:spcBef>
                <a:spcPts val="0"/>
              </a:spcBef>
              <a:buNone/>
            </a:pPr>
            <a:r>
              <a:rPr lang="ru-RU" sz="2800" dirty="0" smtClean="0"/>
              <a:t>Компьютер, на котором установлено приложение </a:t>
            </a:r>
            <a:r>
              <a:rPr lang="en-US" sz="2800" dirty="0" err="1" smtClean="0"/>
              <a:t>VirtualBox</a:t>
            </a:r>
            <a:r>
              <a:rPr lang="ru-RU" sz="2800" dirty="0" smtClean="0"/>
              <a:t> называется </a:t>
            </a:r>
            <a:r>
              <a:rPr lang="ru-RU" sz="2800" dirty="0" err="1" smtClean="0"/>
              <a:t>хостовой</a:t>
            </a:r>
            <a:r>
              <a:rPr lang="ru-RU" sz="2800" dirty="0" smtClean="0"/>
              <a:t> машиной или просто хостом. Операционные системы установленные на </a:t>
            </a:r>
            <a:r>
              <a:rPr lang="en-US" sz="2800" dirty="0" err="1" smtClean="0"/>
              <a:t>VirtualBox</a:t>
            </a:r>
            <a:r>
              <a:rPr lang="ru-RU" sz="2800" dirty="0" smtClean="0"/>
              <a:t> называются виртуальными машинами.</a:t>
            </a:r>
          </a:p>
          <a:p>
            <a:pPr marL="0" indent="457200">
              <a:spcBef>
                <a:spcPts val="0"/>
              </a:spcBef>
              <a:buNone/>
            </a:pPr>
            <a:endParaRPr lang="ru-RU" sz="800" dirty="0" smtClean="0"/>
          </a:p>
          <a:p>
            <a:pPr marL="0" indent="457200">
              <a:spcBef>
                <a:spcPts val="0"/>
              </a:spcBef>
              <a:buNone/>
            </a:pPr>
            <a:r>
              <a:rPr lang="ru-RU" sz="2800" dirty="0" smtClean="0"/>
              <a:t>В лабораторном практикуме, на первом этапе (при создании </a:t>
            </a:r>
            <a:r>
              <a:rPr lang="ru-RU" sz="2800" dirty="0" err="1" smtClean="0"/>
              <a:t>одноранговой</a:t>
            </a:r>
            <a:r>
              <a:rPr lang="ru-RU" sz="2800" dirty="0" smtClean="0"/>
              <a:t> сети), будут использоваться две виртуальные машины "</a:t>
            </a:r>
            <a:r>
              <a:rPr lang="en-US" sz="2800" dirty="0" smtClean="0"/>
              <a:t> Win </a:t>
            </a:r>
            <a:r>
              <a:rPr lang="ru-RU" sz="2800" dirty="0" smtClean="0"/>
              <a:t>ХР1" и "</a:t>
            </a:r>
            <a:r>
              <a:rPr lang="en-US" sz="2800" dirty="0" smtClean="0"/>
              <a:t> Win </a:t>
            </a:r>
            <a:r>
              <a:rPr lang="ru-RU" sz="2800" dirty="0" smtClean="0"/>
              <a:t>ХР2", на которых устанавливается операционная система </a:t>
            </a:r>
            <a:r>
              <a:rPr lang="en-US" sz="2800" dirty="0" smtClean="0"/>
              <a:t>Windows XP&amp;SP3.</a:t>
            </a:r>
          </a:p>
          <a:p>
            <a:pPr marL="0" indent="457200">
              <a:spcBef>
                <a:spcPts val="0"/>
              </a:spcBef>
              <a:buNone/>
            </a:pPr>
            <a:endParaRPr lang="en-US" sz="800" dirty="0" smtClean="0"/>
          </a:p>
          <a:p>
            <a:pPr marL="0" indent="457200">
              <a:spcBef>
                <a:spcPts val="0"/>
              </a:spcBef>
              <a:buNone/>
            </a:pPr>
            <a:r>
              <a:rPr lang="ru-RU" sz="2800" dirty="0" smtClean="0"/>
              <a:t>Эти две машины нужно будет объединить в </a:t>
            </a:r>
            <a:r>
              <a:rPr lang="ru-RU" sz="2800" dirty="0" err="1" smtClean="0"/>
              <a:t>одноранговую</a:t>
            </a:r>
            <a:r>
              <a:rPr lang="ru-RU" sz="2800" dirty="0" smtClean="0"/>
              <a:t> локальную сеть и выполнить её настройку.</a:t>
            </a:r>
            <a:endParaRPr lang="en-US" sz="2800" dirty="0" smtClean="0"/>
          </a:p>
          <a:p>
            <a:pPr marL="0" indent="457200">
              <a:spcBef>
                <a:spcPts val="0"/>
              </a:spcBef>
              <a:buNone/>
            </a:pPr>
            <a:endParaRPr lang="en-US" sz="800" dirty="0" smtClean="0"/>
          </a:p>
          <a:p>
            <a:pPr marL="0" indent="457200">
              <a:spcBef>
                <a:spcPts val="0"/>
              </a:spcBef>
              <a:buNone/>
            </a:pPr>
            <a:r>
              <a:rPr lang="ru-RU" sz="2800" dirty="0" smtClean="0"/>
              <a:t>Запуск </a:t>
            </a:r>
            <a:r>
              <a:rPr lang="en-US" sz="2800" dirty="0" err="1" smtClean="0"/>
              <a:t>VirtualBox</a:t>
            </a:r>
            <a:r>
              <a:rPr lang="en-US" sz="2800" dirty="0" smtClean="0"/>
              <a:t> </a:t>
            </a:r>
            <a:r>
              <a:rPr lang="ru-RU" sz="2800" dirty="0" smtClean="0"/>
              <a:t>осуществляется по ярлыку:</a:t>
            </a:r>
            <a:endParaRPr lang="en-US" sz="2800" kern="1200" dirty="0" smtClean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44408" y="5248743"/>
            <a:ext cx="69532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Содержимое 1"/>
          <p:cNvSpPr>
            <a:spLocks noGrp="1"/>
          </p:cNvSpPr>
          <p:nvPr>
            <p:ph/>
          </p:nvPr>
        </p:nvSpPr>
        <p:spPr>
          <a:xfrm>
            <a:off x="0" y="1"/>
            <a:ext cx="9143999" cy="4500570"/>
          </a:xfrm>
        </p:spPr>
        <p:txBody>
          <a:bodyPr/>
          <a:lstStyle/>
          <a:p>
            <a:pPr>
              <a:buNone/>
            </a:pPr>
            <a:r>
              <a:rPr lang="ru-RU" sz="2800" b="1" u="sng" dirty="0" smtClean="0"/>
              <a:t>Цель следующего этапа  работы</a:t>
            </a:r>
            <a:r>
              <a:rPr lang="ru-RU" sz="2800" dirty="0" smtClean="0"/>
              <a:t> научиться:</a:t>
            </a:r>
          </a:p>
          <a:p>
            <a:pPr>
              <a:buNone/>
            </a:pPr>
            <a:r>
              <a:rPr lang="ru-RU" sz="2800" dirty="0" smtClean="0"/>
              <a:t>1. </a:t>
            </a:r>
            <a:r>
              <a:rPr lang="en-US" sz="2800" dirty="0" err="1" smtClean="0"/>
              <a:t>созда</a:t>
            </a:r>
            <a:r>
              <a:rPr lang="ru-RU" sz="2800" dirty="0" err="1" smtClean="0"/>
              <a:t>вать</a:t>
            </a:r>
            <a:r>
              <a:rPr lang="en-US" sz="2800" dirty="0" smtClean="0"/>
              <a:t> </a:t>
            </a:r>
            <a:r>
              <a:rPr lang="ru-RU" sz="2800" dirty="0" smtClean="0"/>
              <a:t>учетную запись </a:t>
            </a:r>
            <a:r>
              <a:rPr lang="en-US" sz="2800" dirty="0" err="1" smtClean="0"/>
              <a:t>пользовател</a:t>
            </a:r>
            <a:r>
              <a:rPr lang="ru-RU" sz="2800" dirty="0" smtClean="0"/>
              <a:t>я рабочей станции с правами администратора</a:t>
            </a:r>
            <a:r>
              <a:rPr lang="en-US" sz="2800" dirty="0" smtClean="0"/>
              <a:t>;</a:t>
            </a:r>
            <a:endParaRPr lang="ru-RU" sz="2800" dirty="0" smtClean="0"/>
          </a:p>
          <a:p>
            <a:pPr>
              <a:buNone/>
            </a:pPr>
            <a:r>
              <a:rPr lang="ru-RU" sz="2800" dirty="0" smtClean="0"/>
              <a:t>2.</a:t>
            </a:r>
            <a:r>
              <a:rPr lang="en-US" sz="2800" dirty="0" smtClean="0"/>
              <a:t> </a:t>
            </a:r>
            <a:r>
              <a:rPr lang="en-US" sz="2800" dirty="0" err="1" smtClean="0"/>
              <a:t>созда</a:t>
            </a:r>
            <a:r>
              <a:rPr lang="ru-RU" sz="2800" dirty="0" err="1" smtClean="0"/>
              <a:t>вать</a:t>
            </a:r>
            <a:r>
              <a:rPr lang="en-US" sz="2800" dirty="0" smtClean="0"/>
              <a:t> </a:t>
            </a:r>
            <a:r>
              <a:rPr lang="ru-RU" sz="2800" dirty="0" smtClean="0"/>
              <a:t>учетную запись обычного </a:t>
            </a:r>
            <a:r>
              <a:rPr lang="en-US" sz="2800" dirty="0" err="1" smtClean="0"/>
              <a:t>пользовател</a:t>
            </a:r>
            <a:r>
              <a:rPr lang="ru-RU" sz="2800" dirty="0" smtClean="0"/>
              <a:t>я рабочей станции</a:t>
            </a:r>
            <a:r>
              <a:rPr lang="en-US" sz="2800" dirty="0" smtClean="0"/>
              <a:t>;</a:t>
            </a:r>
            <a:endParaRPr lang="ru-RU" sz="2800" dirty="0" smtClean="0"/>
          </a:p>
          <a:p>
            <a:pPr>
              <a:buNone/>
            </a:pPr>
            <a:r>
              <a:rPr lang="ru-RU" sz="2800" dirty="0" smtClean="0"/>
              <a:t>3. менять пароль учетной записи пользователя;</a:t>
            </a:r>
          </a:p>
          <a:p>
            <a:pPr>
              <a:buNone/>
            </a:pPr>
            <a:r>
              <a:rPr lang="ru-RU" sz="2800" dirty="0" smtClean="0"/>
              <a:t>4. отключать и включать учетную запись пользователя;</a:t>
            </a:r>
          </a:p>
          <a:p>
            <a:pPr>
              <a:buNone/>
            </a:pPr>
            <a:r>
              <a:rPr lang="ru-RU" sz="2800" dirty="0" smtClean="0"/>
              <a:t>5. удалять учетную запись пользователя.</a:t>
            </a:r>
          </a:p>
          <a:p>
            <a:pPr marL="0" indent="457200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457200">
              <a:spcBef>
                <a:spcPts val="0"/>
              </a:spcBef>
              <a:buNone/>
            </a:pPr>
            <a:r>
              <a:rPr lang="ru-RU" sz="2800" dirty="0" smtClean="0"/>
              <a:t> </a:t>
            </a:r>
            <a:endParaRPr lang="en-US" sz="2800" kern="1200" dirty="0" smtClean="0">
              <a:latin typeface="Arial" charset="0"/>
            </a:endParaRPr>
          </a:p>
          <a:p>
            <a:pPr algn="ctr">
              <a:buNone/>
            </a:pPr>
            <a:endParaRPr lang="ru-RU" sz="1800" kern="1200" dirty="0" smtClean="0">
              <a:latin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93967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1285860"/>
            <a:ext cx="4972050" cy="5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Задание №1.</a:t>
            </a:r>
            <a:r>
              <a:rPr lang="ru-RU" dirty="0" smtClean="0"/>
              <a:t> С</a:t>
            </a:r>
            <a:r>
              <a:rPr lang="en-US" dirty="0" err="1" smtClean="0"/>
              <a:t>озда</a:t>
            </a:r>
            <a:r>
              <a:rPr lang="ru-RU" dirty="0" err="1" smtClean="0"/>
              <a:t>ть</a:t>
            </a:r>
            <a:r>
              <a:rPr lang="en-US" dirty="0" smtClean="0"/>
              <a:t> </a:t>
            </a:r>
            <a:r>
              <a:rPr lang="ru-RU" dirty="0" smtClean="0"/>
              <a:t>учетную запись </a:t>
            </a:r>
            <a:r>
              <a:rPr lang="en-US" dirty="0" err="1" smtClean="0"/>
              <a:t>пользовател</a:t>
            </a:r>
            <a:r>
              <a:rPr lang="ru-RU" dirty="0" smtClean="0"/>
              <a:t>я рабочей станции с правами администратора.</a:t>
            </a:r>
          </a:p>
          <a:p>
            <a:endParaRPr lang="ru-RU" dirty="0" smtClean="0"/>
          </a:p>
          <a:p>
            <a:r>
              <a:rPr lang="ru-RU" dirty="0" smtClean="0"/>
              <a:t>Для этого </a:t>
            </a:r>
            <a:r>
              <a:rPr lang="ru-RU" b="1" dirty="0" smtClean="0"/>
              <a:t>Пуск-</a:t>
            </a:r>
            <a:r>
              <a:rPr lang="en-US" b="1" dirty="0" smtClean="0"/>
              <a:t>&gt;</a:t>
            </a:r>
            <a:r>
              <a:rPr lang="ru-RU" b="1" dirty="0" smtClean="0"/>
              <a:t>Панель управления</a:t>
            </a:r>
          </a:p>
        </p:txBody>
      </p:sp>
    </p:spTree>
    <p:extLst>
      <p:ext uri="{BB962C8B-B14F-4D97-AF65-F5344CB8AC3E}">
        <p14:creationId xmlns="" xmlns:p14="http://schemas.microsoft.com/office/powerpoint/2010/main" val="2254299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1142984"/>
            <a:ext cx="4031127" cy="571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 smtClean="0"/>
          </a:p>
          <a:p>
            <a:r>
              <a:rPr lang="ru-RU" b="1" dirty="0" smtClean="0"/>
              <a:t>Администрирование </a:t>
            </a:r>
            <a:r>
              <a:rPr lang="ru-RU" dirty="0" smtClean="0"/>
              <a:t>(двойной клик)</a:t>
            </a:r>
          </a:p>
          <a:p>
            <a:endParaRPr lang="ru-RU" b="1" dirty="0" smtClean="0"/>
          </a:p>
        </p:txBody>
      </p:sp>
    </p:spTree>
    <p:extLst>
      <p:ext uri="{BB962C8B-B14F-4D97-AF65-F5344CB8AC3E}">
        <p14:creationId xmlns="" xmlns:p14="http://schemas.microsoft.com/office/powerpoint/2010/main" val="22499255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109" y="0"/>
            <a:ext cx="91378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 smtClean="0"/>
          </a:p>
          <a:p>
            <a:r>
              <a:rPr lang="ru-RU" b="1" dirty="0" smtClean="0"/>
              <a:t>Управление компьютером </a:t>
            </a:r>
            <a:r>
              <a:rPr lang="ru-RU" dirty="0" smtClean="0"/>
              <a:t>(двойной клик)</a:t>
            </a:r>
          </a:p>
          <a:p>
            <a:endParaRPr lang="ru-RU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6450" y="925942"/>
            <a:ext cx="4424376" cy="5741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5682924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109" y="0"/>
            <a:ext cx="9137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 smtClean="0"/>
          </a:p>
          <a:p>
            <a:r>
              <a:rPr lang="ru-RU" b="1" dirty="0" smtClean="0"/>
              <a:t>Локальные пользователи </a:t>
            </a:r>
            <a:r>
              <a:rPr lang="ru-RU" dirty="0" smtClean="0"/>
              <a:t>(двойной клик)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24088" y="784202"/>
            <a:ext cx="4276737" cy="5864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5229026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109" y="0"/>
            <a:ext cx="9137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 smtClean="0"/>
          </a:p>
          <a:p>
            <a:r>
              <a:rPr lang="ru-RU" b="1" dirty="0" smtClean="0"/>
              <a:t>Пользователи </a:t>
            </a:r>
            <a:r>
              <a:rPr lang="ru-RU" dirty="0" smtClean="0"/>
              <a:t>(двойной клик)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9763" y="949630"/>
            <a:ext cx="4733939" cy="5665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95323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0113" y="1142984"/>
            <a:ext cx="7233665" cy="5081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 smtClean="0"/>
          </a:p>
          <a:p>
            <a:r>
              <a:rPr lang="ru-RU" dirty="0" smtClean="0"/>
              <a:t>на свободном месте</a:t>
            </a:r>
            <a:r>
              <a:rPr lang="ru-RU" b="1" dirty="0" smtClean="0"/>
              <a:t> – </a:t>
            </a:r>
            <a:r>
              <a:rPr lang="ru-RU" dirty="0" smtClean="0"/>
              <a:t>клик правой кнопкой, для вызова контекстного меню -</a:t>
            </a:r>
            <a:r>
              <a:rPr lang="en-US" dirty="0" smtClean="0"/>
              <a:t>&gt;</a:t>
            </a:r>
          </a:p>
          <a:p>
            <a:r>
              <a:rPr lang="ru-RU" b="1" dirty="0" smtClean="0"/>
              <a:t>Новый пользователь</a:t>
            </a:r>
          </a:p>
        </p:txBody>
      </p:sp>
      <p:cxnSp>
        <p:nvCxnSpPr>
          <p:cNvPr id="6" name="Прямая со стрелкой 5"/>
          <p:cNvCxnSpPr/>
          <p:nvPr/>
        </p:nvCxnSpPr>
        <p:spPr>
          <a:xfrm rot="5400000">
            <a:off x="4714876" y="714356"/>
            <a:ext cx="3214710" cy="292895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6799388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926" y="1071546"/>
            <a:ext cx="6096000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6109" y="0"/>
            <a:ext cx="91378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Задать логин (например, </a:t>
            </a:r>
            <a:r>
              <a:rPr lang="en-US" dirty="0" smtClean="0"/>
              <a:t>admin</a:t>
            </a:r>
            <a:r>
              <a:rPr lang="ru-RU" dirty="0" smtClean="0"/>
              <a:t>), полное имя</a:t>
            </a:r>
            <a:r>
              <a:rPr lang="en-US" dirty="0" smtClean="0"/>
              <a:t> (</a:t>
            </a:r>
            <a:r>
              <a:rPr lang="ru-RU" dirty="0" smtClean="0"/>
              <a:t>одного из членов бригады</a:t>
            </a:r>
            <a:r>
              <a:rPr lang="en-US" dirty="0" smtClean="0"/>
              <a:t>)</a:t>
            </a:r>
            <a:r>
              <a:rPr lang="ru-RU" dirty="0" smtClean="0"/>
              <a:t>, описание пользователя. Задать пароль и свойства пароля.</a:t>
            </a:r>
          </a:p>
          <a:p>
            <a:r>
              <a:rPr lang="ru-RU" dirty="0" smtClean="0"/>
              <a:t>Нажать "</a:t>
            </a:r>
            <a:r>
              <a:rPr lang="ru-RU" b="1" dirty="0" smtClean="0"/>
              <a:t>Создать</a:t>
            </a:r>
            <a:r>
              <a:rPr lang="ru-RU" dirty="0" smtClean="0"/>
              <a:t>"</a:t>
            </a:r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0" y="2000240"/>
            <a:ext cx="428628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0" y="2357430"/>
            <a:ext cx="428628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>
            <a:off x="0" y="2643182"/>
            <a:ext cx="428628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>
            <a:off x="0" y="3214686"/>
            <a:ext cx="428628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>
            <a:off x="0" y="4429132"/>
            <a:ext cx="428628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0" y="1571612"/>
            <a:ext cx="791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логин</a:t>
            </a:r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0" y="2000240"/>
            <a:ext cx="1291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полное имя</a:t>
            </a:r>
            <a:endParaRPr lang="ru-RU" sz="160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0" y="2285992"/>
            <a:ext cx="10839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описание</a:t>
            </a:r>
            <a:endParaRPr lang="ru-RU" sz="1600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0" y="2857496"/>
            <a:ext cx="8598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пароль</a:t>
            </a:r>
            <a:endParaRPr lang="ru-RU" sz="1600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0" y="4071942"/>
            <a:ext cx="17769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свойства пароля</a:t>
            </a:r>
            <a:endParaRPr lang="ru-RU" sz="1600" dirty="0"/>
          </a:p>
        </p:txBody>
      </p:sp>
    </p:spTree>
    <p:extLst>
      <p:ext uri="{BB962C8B-B14F-4D97-AF65-F5344CB8AC3E}">
        <p14:creationId xmlns="" xmlns:p14="http://schemas.microsoft.com/office/powerpoint/2010/main" val="3213095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857232"/>
            <a:ext cx="60198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Сделать пользователя администратором рабочей станции.</a:t>
            </a:r>
          </a:p>
          <a:p>
            <a:r>
              <a:rPr lang="ru-RU" dirty="0" smtClean="0"/>
              <a:t>Клик правой кнопкой на пользователе -</a:t>
            </a:r>
            <a:r>
              <a:rPr lang="en-US" dirty="0" smtClean="0"/>
              <a:t>&gt;</a:t>
            </a:r>
            <a:r>
              <a:rPr lang="ru-RU" dirty="0" smtClean="0"/>
              <a:t> </a:t>
            </a:r>
            <a:r>
              <a:rPr lang="ru-RU" b="1" dirty="0" smtClean="0"/>
              <a:t>Свойства</a:t>
            </a:r>
          </a:p>
        </p:txBody>
      </p:sp>
    </p:spTree>
    <p:extLst>
      <p:ext uri="{BB962C8B-B14F-4D97-AF65-F5344CB8AC3E}">
        <p14:creationId xmlns="" xmlns:p14="http://schemas.microsoft.com/office/powerpoint/2010/main" val="2203023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642918"/>
            <a:ext cx="6876708" cy="5138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Вкладка </a:t>
            </a:r>
            <a:r>
              <a:rPr lang="ru-RU" b="1" dirty="0" smtClean="0"/>
              <a:t>Членство в группах -</a:t>
            </a:r>
            <a:r>
              <a:rPr lang="en-US" b="1" dirty="0" smtClean="0"/>
              <a:t>&gt;</a:t>
            </a:r>
            <a:r>
              <a:rPr lang="ru-RU" b="1" dirty="0" smtClean="0"/>
              <a:t> Добавить</a:t>
            </a:r>
          </a:p>
        </p:txBody>
      </p:sp>
    </p:spTree>
    <p:extLst>
      <p:ext uri="{BB962C8B-B14F-4D97-AF65-F5344CB8AC3E}">
        <p14:creationId xmlns="" xmlns:p14="http://schemas.microsoft.com/office/powerpoint/2010/main" val="38249011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Содержимое 1"/>
          <p:cNvSpPr>
            <a:spLocks noGrp="1"/>
          </p:cNvSpPr>
          <p:nvPr>
            <p:ph/>
          </p:nvPr>
        </p:nvSpPr>
        <p:spPr>
          <a:xfrm>
            <a:off x="0" y="0"/>
            <a:ext cx="9143999" cy="6605631"/>
          </a:xfrm>
        </p:spPr>
        <p:txBody>
          <a:bodyPr/>
          <a:lstStyle/>
          <a:p>
            <a:pPr marL="0" indent="457200">
              <a:spcBef>
                <a:spcPts val="0"/>
              </a:spcBef>
              <a:buNone/>
            </a:pPr>
            <a:r>
              <a:rPr lang="ru-RU" sz="2800" dirty="0" smtClean="0"/>
              <a:t>Ваша рабочая папка находится на диске </a:t>
            </a:r>
            <a:r>
              <a:rPr lang="en-US" sz="2800" dirty="0" smtClean="0"/>
              <a:t>D: </a:t>
            </a:r>
            <a:r>
              <a:rPr lang="ru-RU" sz="2800" dirty="0" smtClean="0"/>
              <a:t>локальной машины: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800" dirty="0">
                <a:sym typeface="Wingdings" pitchFamily="2" charset="2"/>
              </a:rPr>
              <a:t>для группы ВВ</a:t>
            </a:r>
            <a:r>
              <a:rPr lang="en-US" sz="2800" dirty="0">
                <a:sym typeface="Wingdings" pitchFamily="2" charset="2"/>
              </a:rPr>
              <a:t>1</a:t>
            </a:r>
            <a:r>
              <a:rPr lang="ru-RU" sz="2800" dirty="0">
                <a:sym typeface="Wingdings" pitchFamily="2" charset="2"/>
              </a:rPr>
              <a:t> - </a:t>
            </a:r>
            <a:r>
              <a:rPr lang="en-US" sz="2800" b="1" u="sng" dirty="0">
                <a:solidFill>
                  <a:srgbClr val="FF0000"/>
                </a:solidFill>
              </a:rPr>
              <a:t>D:</a:t>
            </a:r>
            <a:r>
              <a:rPr lang="ru-RU" sz="2800" b="1" u="sng" dirty="0">
                <a:solidFill>
                  <a:srgbClr val="FF0000"/>
                </a:solidFill>
              </a:rPr>
              <a:t>\</a:t>
            </a:r>
            <a:r>
              <a:rPr lang="en-US" sz="2800" b="1" u="sng" dirty="0">
                <a:solidFill>
                  <a:srgbClr val="FF0000"/>
                </a:solidFill>
              </a:rPr>
              <a:t>Users</a:t>
            </a:r>
            <a:r>
              <a:rPr lang="ru-RU" sz="2800" b="1" u="sng" dirty="0">
                <a:solidFill>
                  <a:srgbClr val="FF0000"/>
                </a:solidFill>
              </a:rPr>
              <a:t>\</a:t>
            </a:r>
            <a:r>
              <a:rPr lang="en-US" sz="2800" b="1" u="sng" dirty="0" err="1">
                <a:solidFill>
                  <a:srgbClr val="FF0000"/>
                </a:solidFill>
              </a:rPr>
              <a:t>iamv</a:t>
            </a:r>
            <a:r>
              <a:rPr lang="ru-RU" sz="2800" b="1" u="sng" dirty="0">
                <a:solidFill>
                  <a:srgbClr val="FF0000"/>
                </a:solidFill>
              </a:rPr>
              <a:t> </a:t>
            </a:r>
            <a:r>
              <a:rPr lang="en-US" sz="2800" b="1" u="sng" dirty="0">
                <a:solidFill>
                  <a:srgbClr val="FF0000"/>
                </a:solidFill>
              </a:rPr>
              <a:t>\</a:t>
            </a:r>
            <a:r>
              <a:rPr lang="en-US" sz="2800" b="1" u="sng" dirty="0" err="1">
                <a:solidFill>
                  <a:srgbClr val="FF0000"/>
                </a:solidFill>
              </a:rPr>
              <a:t>VirtualBox</a:t>
            </a:r>
            <a:r>
              <a:rPr lang="en-US" sz="2800" b="1" u="sng" dirty="0">
                <a:solidFill>
                  <a:srgbClr val="FF0000"/>
                </a:solidFill>
              </a:rPr>
              <a:t> VMs</a:t>
            </a:r>
            <a:r>
              <a:rPr lang="ru-RU" sz="2800" b="1" u="sng" dirty="0">
                <a:solidFill>
                  <a:srgbClr val="FF0000"/>
                </a:solidFill>
              </a:rPr>
              <a:t>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800" dirty="0">
                <a:sym typeface="Wingdings" pitchFamily="2" charset="2"/>
              </a:rPr>
              <a:t>для группы ВО</a:t>
            </a:r>
            <a:r>
              <a:rPr lang="en-US" sz="2800" dirty="0">
                <a:sym typeface="Wingdings" pitchFamily="2" charset="2"/>
              </a:rPr>
              <a:t>  </a:t>
            </a:r>
            <a:r>
              <a:rPr lang="ru-RU" sz="2800" dirty="0">
                <a:sym typeface="Wingdings" pitchFamily="2" charset="2"/>
              </a:rPr>
              <a:t> - </a:t>
            </a:r>
            <a:r>
              <a:rPr lang="en-US" sz="2800" b="1" u="sng" dirty="0">
                <a:solidFill>
                  <a:srgbClr val="FF0000"/>
                </a:solidFill>
              </a:rPr>
              <a:t>D:</a:t>
            </a:r>
            <a:r>
              <a:rPr lang="ru-RU" sz="2800" b="1" u="sng" dirty="0">
                <a:solidFill>
                  <a:srgbClr val="FF0000"/>
                </a:solidFill>
              </a:rPr>
              <a:t>\</a:t>
            </a:r>
            <a:r>
              <a:rPr lang="en-US" sz="2800" b="1" u="sng" dirty="0">
                <a:solidFill>
                  <a:srgbClr val="FF0000"/>
                </a:solidFill>
              </a:rPr>
              <a:t>Users</a:t>
            </a:r>
            <a:r>
              <a:rPr lang="ru-RU" sz="2800" b="1" u="sng" dirty="0">
                <a:solidFill>
                  <a:srgbClr val="FF0000"/>
                </a:solidFill>
              </a:rPr>
              <a:t>\</a:t>
            </a:r>
            <a:r>
              <a:rPr lang="en-US" sz="2800" b="1" u="sng" dirty="0" err="1">
                <a:solidFill>
                  <a:srgbClr val="FF0000"/>
                </a:solidFill>
              </a:rPr>
              <a:t>iamo</a:t>
            </a:r>
            <a:r>
              <a:rPr lang="ru-RU" sz="2800" b="1" u="sng" dirty="0">
                <a:solidFill>
                  <a:srgbClr val="FF0000"/>
                </a:solidFill>
              </a:rPr>
              <a:t> </a:t>
            </a:r>
            <a:r>
              <a:rPr lang="en-US" sz="2800" b="1" u="sng" dirty="0">
                <a:solidFill>
                  <a:srgbClr val="FF0000"/>
                </a:solidFill>
              </a:rPr>
              <a:t>\</a:t>
            </a:r>
            <a:r>
              <a:rPr lang="en-US" sz="2800" b="1" u="sng" dirty="0" err="1">
                <a:solidFill>
                  <a:srgbClr val="FF0000"/>
                </a:solidFill>
              </a:rPr>
              <a:t>VirtualBox</a:t>
            </a:r>
            <a:r>
              <a:rPr lang="en-US" sz="2800" b="1" u="sng" dirty="0">
                <a:solidFill>
                  <a:srgbClr val="FF0000"/>
                </a:solidFill>
              </a:rPr>
              <a:t> VMs</a:t>
            </a:r>
            <a:r>
              <a:rPr lang="ru-RU" sz="2800" b="1" u="sng" dirty="0">
                <a:solidFill>
                  <a:srgbClr val="FF0000"/>
                </a:solidFill>
              </a:rPr>
              <a:t>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800" dirty="0">
                <a:sym typeface="Wingdings" pitchFamily="2" charset="2"/>
              </a:rPr>
              <a:t>для группы ВВ</a:t>
            </a:r>
            <a:r>
              <a:rPr lang="en-US" sz="2800" dirty="0">
                <a:sym typeface="Wingdings" pitchFamily="2" charset="2"/>
              </a:rPr>
              <a:t>2</a:t>
            </a:r>
            <a:r>
              <a:rPr lang="ru-RU" sz="2800" dirty="0">
                <a:sym typeface="Wingdings" pitchFamily="2" charset="2"/>
              </a:rPr>
              <a:t> - </a:t>
            </a:r>
            <a:r>
              <a:rPr lang="en-US" sz="2800" b="1" u="sng" dirty="0">
                <a:solidFill>
                  <a:srgbClr val="FF0000"/>
                </a:solidFill>
              </a:rPr>
              <a:t>D:</a:t>
            </a:r>
            <a:r>
              <a:rPr lang="ru-RU" sz="2800" b="1" u="sng" dirty="0">
                <a:solidFill>
                  <a:srgbClr val="FF0000"/>
                </a:solidFill>
              </a:rPr>
              <a:t>\</a:t>
            </a:r>
            <a:r>
              <a:rPr lang="en-US" sz="2800" b="1" u="sng" dirty="0">
                <a:solidFill>
                  <a:srgbClr val="FF0000"/>
                </a:solidFill>
              </a:rPr>
              <a:t>Users</a:t>
            </a:r>
            <a:r>
              <a:rPr lang="ru-RU" sz="2800" b="1" u="sng" dirty="0">
                <a:solidFill>
                  <a:srgbClr val="FF0000"/>
                </a:solidFill>
              </a:rPr>
              <a:t>\</a:t>
            </a:r>
            <a:r>
              <a:rPr lang="en-US" sz="2800" b="1" u="sng" dirty="0" err="1">
                <a:solidFill>
                  <a:srgbClr val="FF0000"/>
                </a:solidFill>
              </a:rPr>
              <a:t>iamp</a:t>
            </a:r>
            <a:r>
              <a:rPr lang="ru-RU" sz="2800" b="1" u="sng" dirty="0">
                <a:solidFill>
                  <a:srgbClr val="FF0000"/>
                </a:solidFill>
              </a:rPr>
              <a:t> </a:t>
            </a:r>
            <a:r>
              <a:rPr lang="en-US" sz="2800" b="1" u="sng" dirty="0">
                <a:solidFill>
                  <a:srgbClr val="FF0000"/>
                </a:solidFill>
              </a:rPr>
              <a:t>\</a:t>
            </a:r>
            <a:r>
              <a:rPr lang="en-US" sz="2800" b="1" u="sng" dirty="0" err="1">
                <a:solidFill>
                  <a:srgbClr val="FF0000"/>
                </a:solidFill>
              </a:rPr>
              <a:t>VirtualBox</a:t>
            </a:r>
            <a:r>
              <a:rPr lang="en-US" sz="2800" b="1" u="sng" dirty="0">
                <a:solidFill>
                  <a:srgbClr val="FF0000"/>
                </a:solidFill>
              </a:rPr>
              <a:t> VMs</a:t>
            </a:r>
            <a:r>
              <a:rPr lang="ru-RU" sz="2800" b="1" u="sng" dirty="0" smtClean="0">
                <a:solidFill>
                  <a:srgbClr val="FF0000"/>
                </a:solidFill>
              </a:rPr>
              <a:t>;</a:t>
            </a:r>
          </a:p>
          <a:p>
            <a:pPr>
              <a:buFont typeface="Wingdings" panose="05000000000000000000" pitchFamily="2" charset="2"/>
              <a:buChar char="Ø"/>
            </a:pPr>
            <a:endParaRPr lang="ru-RU" sz="2800" b="1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u-RU" sz="2800" b="1" u="sng" dirty="0" smtClean="0"/>
              <a:t>Использование этой папки для выполнения лабораторных работ обязательно!</a:t>
            </a:r>
          </a:p>
          <a:p>
            <a:pPr marL="0" indent="0">
              <a:buNone/>
            </a:pPr>
            <a:r>
              <a:rPr lang="ru-RU" sz="2800" dirty="0" smtClean="0"/>
              <a:t>Эта папка будет доступна </a:t>
            </a:r>
            <a:r>
              <a:rPr lang="ru-RU" sz="2800" dirty="0"/>
              <a:t>для </a:t>
            </a:r>
            <a:r>
              <a:rPr lang="ru-RU" sz="2800" dirty="0" smtClean="0"/>
              <a:t>работы только той бригаде, которая выполняет работы за этой машиной! Таким образом бригада привязана в течение семестра к конкретному рабочему месту. </a:t>
            </a:r>
            <a:endParaRPr lang="ru-RU" sz="2800" dirty="0"/>
          </a:p>
          <a:p>
            <a:pPr marL="0" indent="457200">
              <a:spcBef>
                <a:spcPts val="0"/>
              </a:spcBef>
              <a:buNone/>
            </a:pPr>
            <a:endParaRPr lang="ru-RU" sz="2800" dirty="0" smtClean="0"/>
          </a:p>
          <a:p>
            <a:pPr marL="0" indent="457200">
              <a:spcBef>
                <a:spcPts val="0"/>
              </a:spcBef>
              <a:buNone/>
            </a:pPr>
            <a:endParaRPr lang="ru-RU" sz="800" dirty="0" smtClean="0"/>
          </a:p>
          <a:p>
            <a:pPr marL="0" indent="457200">
              <a:spcBef>
                <a:spcPts val="0"/>
              </a:spcBef>
              <a:buNone/>
            </a:pPr>
            <a:endParaRPr lang="ru-RU" sz="800" dirty="0" smtClean="0"/>
          </a:p>
          <a:p>
            <a:pPr marL="0" indent="457200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457200">
              <a:spcBef>
                <a:spcPts val="0"/>
              </a:spcBef>
              <a:buNone/>
            </a:pPr>
            <a:r>
              <a:rPr lang="ru-RU" sz="2800" dirty="0" smtClean="0"/>
              <a:t> </a:t>
            </a:r>
            <a:endParaRPr lang="en-US" sz="2800" kern="1200" dirty="0" smtClean="0">
              <a:latin typeface="Arial" charset="0"/>
            </a:endParaRPr>
          </a:p>
          <a:p>
            <a:pPr algn="ctr">
              <a:buNone/>
            </a:pPr>
            <a:endParaRPr lang="ru-RU" sz="1800" kern="1200" dirty="0" smtClean="0">
              <a:latin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714356"/>
            <a:ext cx="6000792" cy="5369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Прямоугольник 3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Кнопка  </a:t>
            </a:r>
            <a:r>
              <a:rPr lang="ru-RU" b="1" dirty="0" smtClean="0"/>
              <a:t>Дополнительно</a:t>
            </a:r>
          </a:p>
        </p:txBody>
      </p:sp>
    </p:spTree>
    <p:extLst>
      <p:ext uri="{BB962C8B-B14F-4D97-AF65-F5344CB8AC3E}">
        <p14:creationId xmlns="" xmlns:p14="http://schemas.microsoft.com/office/powerpoint/2010/main" val="40397336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445058"/>
            <a:ext cx="6682669" cy="5412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Прямоугольник 4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Кнопка  </a:t>
            </a:r>
            <a:r>
              <a:rPr lang="ru-RU" b="1" dirty="0" smtClean="0"/>
              <a:t>Поиск</a:t>
            </a:r>
          </a:p>
        </p:txBody>
      </p:sp>
    </p:spTree>
    <p:extLst>
      <p:ext uri="{BB962C8B-B14F-4D97-AF65-F5344CB8AC3E}">
        <p14:creationId xmlns="" xmlns:p14="http://schemas.microsoft.com/office/powerpoint/2010/main" val="2807526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Кнопка </a:t>
            </a:r>
            <a:r>
              <a:rPr lang="en-US" dirty="0" smtClean="0"/>
              <a:t> </a:t>
            </a:r>
            <a:r>
              <a:rPr lang="en-US" b="1" dirty="0" smtClean="0"/>
              <a:t>OK</a:t>
            </a:r>
            <a:endParaRPr lang="ru-RU" b="1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476715"/>
            <a:ext cx="6072230" cy="557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259071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714356"/>
            <a:ext cx="4895850" cy="544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8888" y="1266825"/>
            <a:ext cx="4086225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Прямоугольник 3"/>
          <p:cNvSpPr/>
          <p:nvPr/>
        </p:nvSpPr>
        <p:spPr>
          <a:xfrm>
            <a:off x="6109" y="0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Кнопка  </a:t>
            </a:r>
            <a:r>
              <a:rPr lang="ru-RU" b="1" dirty="0" smtClean="0"/>
              <a:t>Применить -</a:t>
            </a:r>
            <a:r>
              <a:rPr lang="en-US" b="1" dirty="0" smtClean="0"/>
              <a:t>&gt; OK</a:t>
            </a:r>
            <a:endParaRPr lang="ru-RU" b="1" dirty="0" smtClean="0"/>
          </a:p>
        </p:txBody>
      </p:sp>
    </p:spTree>
    <p:extLst>
      <p:ext uri="{BB962C8B-B14F-4D97-AF65-F5344CB8AC3E}">
        <p14:creationId xmlns="" xmlns:p14="http://schemas.microsoft.com/office/powerpoint/2010/main" val="34799179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37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ru-RU" dirty="0" smtClean="0"/>
              <a:t>проверить членство пользователя в новой группе через его </a:t>
            </a:r>
            <a:r>
              <a:rPr lang="ru-RU" b="1" dirty="0" smtClean="0"/>
              <a:t>Свойства;</a:t>
            </a:r>
            <a:endParaRPr lang="ru-RU" dirty="0" smtClean="0"/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выйти из рабочей станции как "начальный администратор":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857232"/>
            <a:ext cx="37719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Прямая со стрелкой 6"/>
          <p:cNvCxnSpPr/>
          <p:nvPr/>
        </p:nvCxnSpPr>
        <p:spPr>
          <a:xfrm rot="10800000" flipV="1">
            <a:off x="3500430" y="571480"/>
            <a:ext cx="2000264" cy="42862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0" y="1857364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ru-RU" dirty="0" smtClean="0"/>
              <a:t>войти на станцию как созданный администратор.</a:t>
            </a:r>
          </a:p>
        </p:txBody>
      </p:sp>
    </p:spTree>
    <p:extLst>
      <p:ext uri="{BB962C8B-B14F-4D97-AF65-F5344CB8AC3E}">
        <p14:creationId xmlns="" xmlns:p14="http://schemas.microsoft.com/office/powerpoint/2010/main" val="672617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3789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Задание №2.</a:t>
            </a:r>
            <a:r>
              <a:rPr lang="ru-RU" dirty="0" smtClean="0"/>
              <a:t> С</a:t>
            </a:r>
            <a:r>
              <a:rPr lang="en-US" dirty="0" err="1" smtClean="0"/>
              <a:t>озда</a:t>
            </a:r>
            <a:r>
              <a:rPr lang="ru-RU" dirty="0" err="1" smtClean="0"/>
              <a:t>ть</a:t>
            </a:r>
            <a:r>
              <a:rPr lang="en-US" dirty="0" smtClean="0"/>
              <a:t> </a:t>
            </a:r>
            <a:r>
              <a:rPr lang="ru-RU" dirty="0" smtClean="0"/>
              <a:t>обычного </a:t>
            </a:r>
            <a:r>
              <a:rPr lang="en-US" dirty="0" err="1" smtClean="0"/>
              <a:t>пользовател</a:t>
            </a:r>
            <a:r>
              <a:rPr lang="ru-RU" dirty="0" smtClean="0"/>
              <a:t>я рабочей станции, который при первом входе на станцию должен поменять пароль.</a:t>
            </a:r>
          </a:p>
          <a:p>
            <a:endParaRPr lang="ru-RU" b="1" dirty="0" smtClean="0"/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выполнить те же действия, что и при создании администратора рабочей станции, но оставить созданного пользователя в группе </a:t>
            </a:r>
            <a:r>
              <a:rPr lang="ru-RU" b="1" dirty="0" smtClean="0"/>
              <a:t>"Пользователи". </a:t>
            </a:r>
            <a:r>
              <a:rPr lang="ru-RU" dirty="0" smtClean="0"/>
              <a:t>А в свойствах пароля пометить </a:t>
            </a:r>
            <a:r>
              <a:rPr lang="en-US" dirty="0" smtClean="0"/>
              <a:t>checkbox </a:t>
            </a:r>
            <a:r>
              <a:rPr lang="ru-RU" dirty="0" smtClean="0"/>
              <a:t>"</a:t>
            </a:r>
            <a:r>
              <a:rPr lang="ru-RU" b="1" dirty="0" smtClean="0"/>
              <a:t>Потребовать смену пароля при следующем входе в систему</a:t>
            </a:r>
            <a:r>
              <a:rPr lang="ru-RU" dirty="0" smtClean="0"/>
              <a:t>"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2285991"/>
            <a:ext cx="3929090" cy="2612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7984623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108" y="5157192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ru-RU" dirty="0" smtClean="0"/>
              <a:t>выйти из рабочей станции как администратор: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5733256"/>
            <a:ext cx="37719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Прямоугольник 17"/>
          <p:cNvSpPr/>
          <p:nvPr/>
        </p:nvSpPr>
        <p:spPr>
          <a:xfrm>
            <a:off x="0" y="679125"/>
            <a:ext cx="91378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ru-RU" b="1" dirty="0" smtClean="0"/>
              <a:t> </a:t>
            </a:r>
            <a:r>
              <a:rPr lang="ru-RU" dirty="0" smtClean="0"/>
              <a:t>выполнить: </a:t>
            </a:r>
            <a:r>
              <a:rPr lang="ru-RU" b="1" dirty="0" smtClean="0"/>
              <a:t> Панель управления -</a:t>
            </a:r>
            <a:r>
              <a:rPr lang="en-US" b="1" dirty="0" smtClean="0"/>
              <a:t>&gt; </a:t>
            </a:r>
            <a:r>
              <a:rPr lang="ru-RU" b="1" dirty="0" smtClean="0"/>
              <a:t>Учетные записи пользователей -</a:t>
            </a:r>
            <a:r>
              <a:rPr lang="en-US" b="1" dirty="0" smtClean="0"/>
              <a:t>&gt;</a:t>
            </a:r>
            <a:r>
              <a:rPr lang="ru-RU" b="1" dirty="0" smtClean="0"/>
              <a:t> Изменение входа пользователей в систему</a:t>
            </a:r>
            <a:r>
              <a:rPr lang="ru-RU" dirty="0" smtClean="0"/>
              <a:t>   убрать галочку (если стоит) в </a:t>
            </a:r>
            <a:r>
              <a:rPr lang="ru-RU" b="1" dirty="0" smtClean="0"/>
              <a:t>Использовать страницу приветствия. </a:t>
            </a:r>
            <a:r>
              <a:rPr lang="ru-RU" dirty="0" smtClean="0"/>
              <a:t>  Нажать </a:t>
            </a:r>
            <a:r>
              <a:rPr lang="ru-RU" b="1" dirty="0" smtClean="0"/>
              <a:t>Применение параметров</a:t>
            </a:r>
            <a:r>
              <a:rPr lang="ru-RU" dirty="0" smtClean="0"/>
              <a:t>.</a:t>
            </a:r>
          </a:p>
        </p:txBody>
      </p:sp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831131"/>
            <a:ext cx="5500726" cy="2788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Прямоугольник 5"/>
          <p:cNvSpPr/>
          <p:nvPr/>
        </p:nvSpPr>
        <p:spPr>
          <a:xfrm>
            <a:off x="6109" y="116632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Для проверки результата проделать следующее.</a:t>
            </a:r>
          </a:p>
        </p:txBody>
      </p:sp>
    </p:spTree>
    <p:extLst>
      <p:ext uri="{BB962C8B-B14F-4D97-AF65-F5344CB8AC3E}">
        <p14:creationId xmlns="" xmlns:p14="http://schemas.microsoft.com/office/powerpoint/2010/main" val="22387154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91378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ru-RU" dirty="0" smtClean="0"/>
              <a:t>войти на станцию как созданный пользователь и поменять пароль на новый, послав </a:t>
            </a:r>
            <a:r>
              <a:rPr lang="en-US" dirty="0" smtClean="0"/>
              <a:t>Ctrl-Alt-Del</a:t>
            </a:r>
            <a:r>
              <a:rPr lang="ru-RU" dirty="0" smtClean="0"/>
              <a:t>  из </a:t>
            </a:r>
            <a:r>
              <a:rPr lang="en-US" dirty="0" smtClean="0"/>
              <a:t>Oracle VM </a:t>
            </a:r>
            <a:r>
              <a:rPr lang="en-US" dirty="0" err="1" smtClean="0"/>
              <a:t>VirtualBox</a:t>
            </a:r>
            <a:r>
              <a:rPr lang="ru-RU" dirty="0" smtClean="0"/>
              <a:t>:</a:t>
            </a:r>
            <a:endParaRPr lang="en-US" dirty="0" smtClean="0"/>
          </a:p>
          <a:p>
            <a:r>
              <a:rPr lang="ru-RU" b="1" dirty="0" smtClean="0"/>
              <a:t>Ввод</a:t>
            </a:r>
            <a:r>
              <a:rPr lang="en-US" b="1" dirty="0" smtClean="0"/>
              <a:t>-&gt;</a:t>
            </a:r>
            <a:r>
              <a:rPr lang="ru-RU" b="1" dirty="0" smtClean="0"/>
              <a:t>Клавиатура-</a:t>
            </a:r>
            <a:r>
              <a:rPr lang="en-US" b="1" dirty="0" smtClean="0"/>
              <a:t>&gt;</a:t>
            </a:r>
            <a:r>
              <a:rPr lang="ru-RU" b="1" dirty="0" smtClean="0"/>
              <a:t>Послать </a:t>
            </a:r>
            <a:r>
              <a:rPr lang="en-US" b="1" dirty="0" smtClean="0"/>
              <a:t>Ctrl-Alt-Del</a:t>
            </a:r>
            <a:endParaRPr lang="ru-RU" b="1" dirty="0" smtClean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214422"/>
            <a:ext cx="26765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Прямая со стрелкой 7"/>
          <p:cNvCxnSpPr/>
          <p:nvPr/>
        </p:nvCxnSpPr>
        <p:spPr>
          <a:xfrm rot="10800000" flipV="1">
            <a:off x="2000232" y="857232"/>
            <a:ext cx="2000264" cy="642942"/>
          </a:xfrm>
          <a:prstGeom prst="straightConnector1">
            <a:avLst/>
          </a:prstGeom>
          <a:ln w="222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2357430"/>
            <a:ext cx="4057663" cy="336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Прямая со стрелкой 12"/>
          <p:cNvCxnSpPr/>
          <p:nvPr/>
        </p:nvCxnSpPr>
        <p:spPr>
          <a:xfrm rot="10800000" flipV="1">
            <a:off x="1428728" y="357166"/>
            <a:ext cx="5357850" cy="4643470"/>
          </a:xfrm>
          <a:prstGeom prst="straightConnector1">
            <a:avLst/>
          </a:prstGeom>
          <a:ln w="222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0" y="5857892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ru-RU" dirty="0" smtClean="0"/>
              <a:t>после смены пароля выйти из системы и войти с новым паролем.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302143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1"/>
            <a:ext cx="91378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Задание №3.</a:t>
            </a:r>
            <a:r>
              <a:rPr lang="ru-RU" dirty="0" smtClean="0"/>
              <a:t> С</a:t>
            </a:r>
            <a:r>
              <a:rPr lang="en-US" dirty="0" err="1" smtClean="0"/>
              <a:t>озда</a:t>
            </a:r>
            <a:r>
              <a:rPr lang="ru-RU" dirty="0" err="1" smtClean="0"/>
              <a:t>ть</a:t>
            </a:r>
            <a:r>
              <a:rPr lang="en-US" dirty="0" smtClean="0"/>
              <a:t> </a:t>
            </a:r>
            <a:r>
              <a:rPr lang="ru-RU" dirty="0" smtClean="0"/>
              <a:t>обычного </a:t>
            </a:r>
            <a:r>
              <a:rPr lang="en-US" dirty="0" err="1" smtClean="0"/>
              <a:t>пользовател</a:t>
            </a:r>
            <a:r>
              <a:rPr lang="ru-RU" dirty="0" smtClean="0"/>
              <a:t>я рабочей станции, который не может поменять пароль.</a:t>
            </a:r>
            <a:endParaRPr lang="ru-RU" b="1" dirty="0" smtClean="0"/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войти на станцию как созданный администратор;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выполнить действия по созданию обычного пользователя рабочей станции</a:t>
            </a:r>
            <a:r>
              <a:rPr lang="ru-RU" b="1" dirty="0" smtClean="0"/>
              <a:t>. </a:t>
            </a:r>
            <a:r>
              <a:rPr lang="ru-RU" dirty="0" smtClean="0"/>
              <a:t>В свойствах пароля пометить "</a:t>
            </a:r>
            <a:r>
              <a:rPr lang="ru-RU" b="1" dirty="0" smtClean="0"/>
              <a:t>Запретить смену пароля пользователем</a:t>
            </a:r>
            <a:r>
              <a:rPr lang="ru-RU" dirty="0" smtClean="0"/>
              <a:t>"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3" y="1500174"/>
            <a:ext cx="3571900" cy="153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2943260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37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ru-RU" dirty="0" smtClean="0"/>
              <a:t>выйти как администратор;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войти на станцию как созданный пользователь;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попытаться сменить пароль, послав из </a:t>
            </a:r>
            <a:r>
              <a:rPr lang="en-US" dirty="0" smtClean="0"/>
              <a:t>Oracle VM </a:t>
            </a:r>
            <a:r>
              <a:rPr lang="en-US" dirty="0" err="1" smtClean="0"/>
              <a:t>VirtualBox</a:t>
            </a:r>
            <a:r>
              <a:rPr lang="ru-RU" dirty="0" smtClean="0"/>
              <a:t>:</a:t>
            </a:r>
            <a:endParaRPr lang="en-US" dirty="0" smtClean="0"/>
          </a:p>
          <a:p>
            <a:r>
              <a:rPr lang="ru-RU" dirty="0" smtClean="0"/>
              <a:t>Ввод</a:t>
            </a:r>
            <a:r>
              <a:rPr lang="en-US" dirty="0" smtClean="0"/>
              <a:t>-&gt;</a:t>
            </a:r>
            <a:r>
              <a:rPr lang="ru-RU" dirty="0" smtClean="0"/>
              <a:t>Клавиатура-</a:t>
            </a:r>
            <a:r>
              <a:rPr lang="en-US" dirty="0" smtClean="0"/>
              <a:t>&gt;</a:t>
            </a:r>
            <a:r>
              <a:rPr lang="ru-RU" dirty="0" smtClean="0"/>
              <a:t>Послать </a:t>
            </a:r>
            <a:r>
              <a:rPr lang="en-US" dirty="0" smtClean="0"/>
              <a:t>Ctrl-Alt-Del</a:t>
            </a:r>
            <a:r>
              <a:rPr lang="ru-RU" dirty="0" smtClean="0"/>
              <a:t>;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4422"/>
            <a:ext cx="26765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Прямая со стрелкой 6"/>
          <p:cNvCxnSpPr/>
          <p:nvPr/>
        </p:nvCxnSpPr>
        <p:spPr>
          <a:xfrm>
            <a:off x="500034" y="1142984"/>
            <a:ext cx="1143008" cy="357190"/>
          </a:xfrm>
          <a:prstGeom prst="straightConnector1">
            <a:avLst/>
          </a:prstGeom>
          <a:ln w="222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2500306"/>
            <a:ext cx="4057663" cy="336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Прямоугольник 11"/>
          <p:cNvSpPr/>
          <p:nvPr/>
        </p:nvSpPr>
        <p:spPr>
          <a:xfrm>
            <a:off x="0" y="2071678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ru-RU" dirty="0" smtClean="0"/>
              <a:t>нажать кнопку </a:t>
            </a:r>
            <a:r>
              <a:rPr lang="ru-RU" b="1" dirty="0" smtClean="0"/>
              <a:t>Смена пароля</a:t>
            </a:r>
            <a:r>
              <a:rPr lang="ru-RU" dirty="0" smtClean="0"/>
              <a:t>;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109" y="6000768"/>
            <a:ext cx="913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ru-RU" dirty="0" smtClean="0"/>
              <a:t>убедиться, что смена пароля невозможна.</a:t>
            </a:r>
          </a:p>
        </p:txBody>
      </p:sp>
    </p:spTree>
    <p:extLst>
      <p:ext uri="{BB962C8B-B14F-4D97-AF65-F5344CB8AC3E}">
        <p14:creationId xmlns="" xmlns:p14="http://schemas.microsoft.com/office/powerpoint/2010/main" val="2228968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Содержимое 1"/>
          <p:cNvSpPr>
            <a:spLocks noGrp="1"/>
          </p:cNvSpPr>
          <p:nvPr>
            <p:ph/>
          </p:nvPr>
        </p:nvSpPr>
        <p:spPr>
          <a:xfrm>
            <a:off x="0" y="0"/>
            <a:ext cx="9144000" cy="3500438"/>
          </a:xfrm>
        </p:spPr>
        <p:txBody>
          <a:bodyPr/>
          <a:lstStyle/>
          <a:p>
            <a:pPr marL="0" indent="0">
              <a:buNone/>
            </a:pPr>
            <a:endParaRPr lang="ru-RU" sz="1600" b="1" u="sng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>
              <a:buNone/>
            </a:pPr>
            <a:r>
              <a:rPr lang="en-US" sz="1800" b="1" dirty="0" err="1" smtClean="0"/>
              <a:t>Установка</a:t>
            </a:r>
            <a:r>
              <a:rPr lang="en-US" sz="1800" b="1" dirty="0" smtClean="0"/>
              <a:t> ОС </a:t>
            </a:r>
            <a:r>
              <a:rPr lang="ru-RU" sz="1800" b="1" dirty="0" smtClean="0"/>
              <a:t>рабочей станции (</a:t>
            </a:r>
            <a:r>
              <a:rPr lang="en-US" sz="1800" b="1" dirty="0" smtClean="0"/>
              <a:t>Windows XP&amp;SP3)</a:t>
            </a:r>
            <a:endParaRPr lang="ru-RU" sz="1800" dirty="0" smtClean="0"/>
          </a:p>
          <a:p>
            <a:pPr>
              <a:buNone/>
            </a:pPr>
            <a:r>
              <a:rPr lang="ru-RU" sz="1800" dirty="0" smtClean="0"/>
              <a:t>1. После запуска </a:t>
            </a:r>
            <a:r>
              <a:rPr lang="en-US" sz="1800" dirty="0" err="1" smtClean="0"/>
              <a:t>VirtualBox</a:t>
            </a:r>
            <a:r>
              <a:rPr lang="ru-RU" sz="1800" dirty="0" smtClean="0"/>
              <a:t> выбрать ОС </a:t>
            </a:r>
            <a:r>
              <a:rPr lang="en-US" sz="1800" dirty="0" smtClean="0"/>
              <a:t>Microsoft Windows XP.</a:t>
            </a:r>
            <a:endParaRPr lang="ru-RU" sz="1800" dirty="0" smtClean="0"/>
          </a:p>
          <a:p>
            <a:pPr>
              <a:buNone/>
            </a:pPr>
            <a:r>
              <a:rPr lang="ru-RU" sz="1800" dirty="0" smtClean="0"/>
              <a:t>2. Объем памяти - по умолчанию.</a:t>
            </a:r>
          </a:p>
          <a:p>
            <a:pPr>
              <a:buNone/>
            </a:pPr>
            <a:r>
              <a:rPr lang="ru-RU" sz="1800" dirty="0" smtClean="0"/>
              <a:t>3. Создать новый виртуальный жесткий диск.</a:t>
            </a:r>
          </a:p>
          <a:p>
            <a:pPr>
              <a:buNone/>
            </a:pPr>
            <a:r>
              <a:rPr lang="ru-RU" sz="1800" dirty="0" smtClean="0"/>
              <a:t>4. Вид диска – VDI </a:t>
            </a:r>
            <a:r>
              <a:rPr lang="en-US" sz="1800" dirty="0" smtClean="0"/>
              <a:t>(Virtual Disk Image).</a:t>
            </a:r>
            <a:endParaRPr lang="ru-RU" sz="1800" dirty="0" smtClean="0"/>
          </a:p>
          <a:p>
            <a:pPr>
              <a:buNone/>
            </a:pPr>
            <a:r>
              <a:rPr lang="ru-RU" sz="1800" dirty="0" smtClean="0"/>
              <a:t>5. Тип диска – динамический виртуальный жесткий диск.</a:t>
            </a:r>
          </a:p>
          <a:p>
            <a:pPr>
              <a:buNone/>
            </a:pPr>
            <a:r>
              <a:rPr lang="ru-RU" sz="1800" dirty="0" smtClean="0"/>
              <a:t>6. Размер диска – </a:t>
            </a:r>
            <a:r>
              <a:rPr lang="en-US" sz="1800" dirty="0" err="1" smtClean="0"/>
              <a:t>по</a:t>
            </a:r>
            <a:r>
              <a:rPr lang="en-US" sz="1800" dirty="0" smtClean="0"/>
              <a:t> </a:t>
            </a:r>
            <a:r>
              <a:rPr lang="en-US" sz="1800" dirty="0" err="1" smtClean="0"/>
              <a:t>умолчанию</a:t>
            </a:r>
            <a:r>
              <a:rPr lang="ru-RU" sz="1800" dirty="0" smtClean="0"/>
              <a:t>.</a:t>
            </a:r>
          </a:p>
          <a:p>
            <a:pPr marL="0" indent="0">
              <a:buNone/>
            </a:pPr>
            <a:r>
              <a:rPr lang="ru-RU" sz="1800" dirty="0" smtClean="0"/>
              <a:t> 7. Запустить создаваемую машину: указать местоположение загрузочного диска с дистрибутивом ОС (</a:t>
            </a:r>
            <a:r>
              <a:rPr lang="ru-RU" sz="1800" dirty="0" err="1" smtClean="0"/>
              <a:t>соответствующ</a:t>
            </a:r>
            <a:r>
              <a:rPr lang="en-US" sz="1800" dirty="0" err="1" smtClean="0"/>
              <a:t>ий</a:t>
            </a:r>
            <a:r>
              <a:rPr lang="en-US" sz="1800" dirty="0" smtClean="0"/>
              <a:t> </a:t>
            </a:r>
            <a:r>
              <a:rPr lang="ru-RU" sz="1800" dirty="0" smtClean="0"/>
              <a:t>файл с расширением </a:t>
            </a:r>
            <a:r>
              <a:rPr lang="ru-RU" sz="1800" dirty="0" err="1" smtClean="0"/>
              <a:t>iso</a:t>
            </a:r>
            <a:r>
              <a:rPr lang="ru-RU" sz="1800" dirty="0" smtClean="0"/>
              <a:t> из папки </a:t>
            </a:r>
            <a:r>
              <a:rPr lang="ru-RU" sz="1800" dirty="0" err="1" smtClean="0"/>
              <a:t>Distrib</a:t>
            </a:r>
            <a:r>
              <a:rPr lang="ru-RU" sz="1800" dirty="0" smtClean="0"/>
              <a:t> OS вашей рабочей папки)</a:t>
            </a:r>
            <a:r>
              <a:rPr lang="en-US" sz="1800" dirty="0" smtClean="0"/>
              <a:t>.</a:t>
            </a:r>
            <a:endParaRPr lang="ru-RU" sz="1800" dirty="0" smtClean="0"/>
          </a:p>
          <a:p>
            <a:pPr marL="0" indent="0">
              <a:buNone/>
            </a:pPr>
            <a:endParaRPr lang="ru-RU" sz="1800" dirty="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643314"/>
            <a:ext cx="5000660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587727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Задание №4. </a:t>
            </a:r>
            <a:r>
              <a:rPr lang="ru-RU" dirty="0" smtClean="0"/>
              <a:t>Смена пароля администратором рабочей станции. Поменять пароль для пользователя, созданного в п.2</a:t>
            </a:r>
          </a:p>
          <a:p>
            <a:r>
              <a:rPr lang="ru-RU" dirty="0" smtClean="0"/>
              <a:t>Когда для пользователя установлен запрет смены пароля, то его пароль может поменять только администратор рабочей станции. Использовать оба способа.</a:t>
            </a:r>
          </a:p>
          <a:p>
            <a:r>
              <a:rPr lang="ru-RU" b="1" dirty="0" smtClean="0"/>
              <a:t>Первый способ.</a:t>
            </a:r>
          </a:p>
          <a:p>
            <a:r>
              <a:rPr lang="ru-RU" dirty="0" smtClean="0"/>
              <a:t>В </a:t>
            </a:r>
            <a:r>
              <a:rPr lang="ru-RU" b="1" dirty="0" smtClean="0"/>
              <a:t>Управление компьютером  </a:t>
            </a:r>
            <a:r>
              <a:rPr lang="ru-RU" dirty="0" smtClean="0"/>
              <a:t>выбрать пользователя для которого меняется пароль и кликнуть правой кнопкой мыши. В контекстном меню выбрать </a:t>
            </a:r>
            <a:r>
              <a:rPr lang="ru-RU" b="1" dirty="0" smtClean="0"/>
              <a:t>Задать пароль</a:t>
            </a:r>
            <a:r>
              <a:rPr lang="ru-RU" dirty="0" smtClean="0"/>
              <a:t> </a:t>
            </a:r>
            <a:endParaRPr lang="ru-RU" b="1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285992"/>
            <a:ext cx="6086475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603596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ru-RU" dirty="0" smtClean="0"/>
              <a:t>прочитать информацию и нажать </a:t>
            </a:r>
            <a:r>
              <a:rPr lang="ru-RU" b="1" dirty="0" smtClean="0"/>
              <a:t>Продолжить</a:t>
            </a:r>
            <a:endParaRPr lang="ru-RU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8288" y="1295400"/>
            <a:ext cx="6067425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583334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3525" y="1290638"/>
            <a:ext cx="60769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9238" y="1281113"/>
            <a:ext cx="6105525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Прямоугольник 4"/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ru-RU" dirty="0" smtClean="0"/>
              <a:t>ввести </a:t>
            </a:r>
            <a:r>
              <a:rPr lang="ru-RU" b="1" dirty="0" smtClean="0"/>
              <a:t>Новый пароль</a:t>
            </a:r>
            <a:r>
              <a:rPr lang="ru-RU" dirty="0" smtClean="0"/>
              <a:t> и его </a:t>
            </a:r>
            <a:r>
              <a:rPr lang="ru-RU" b="1" dirty="0" smtClean="0"/>
              <a:t>Подтверждение, </a:t>
            </a:r>
            <a:r>
              <a:rPr lang="ru-RU" dirty="0" smtClean="0"/>
              <a:t>нажать </a:t>
            </a:r>
            <a:r>
              <a:rPr lang="ru-RU" b="1" dirty="0" smtClean="0"/>
              <a:t>ОК</a:t>
            </a:r>
            <a:endParaRPr lang="ru-RU" b="1" dirty="0"/>
          </a:p>
        </p:txBody>
      </p:sp>
    </p:spTree>
    <p:extLst>
      <p:ext uri="{BB962C8B-B14F-4D97-AF65-F5344CB8AC3E}">
        <p14:creationId xmlns="" xmlns:p14="http://schemas.microsoft.com/office/powerpoint/2010/main" val="1483643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928670"/>
            <a:ext cx="2939852" cy="4162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0" y="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Второй способ.</a:t>
            </a:r>
          </a:p>
          <a:p>
            <a:r>
              <a:rPr lang="ru-RU" dirty="0" smtClean="0"/>
              <a:t>В </a:t>
            </a:r>
            <a:r>
              <a:rPr lang="ru-RU" b="1" dirty="0" smtClean="0"/>
              <a:t>Пуск  </a:t>
            </a:r>
            <a:r>
              <a:rPr lang="ru-RU" dirty="0" smtClean="0"/>
              <a:t>кликнуть на </a:t>
            </a:r>
            <a:r>
              <a:rPr lang="ru-RU" b="1" dirty="0" smtClean="0"/>
              <a:t>Командная строка</a:t>
            </a:r>
            <a:r>
              <a:rPr lang="ru-RU" dirty="0" smtClean="0"/>
              <a:t>. </a:t>
            </a:r>
            <a:endParaRPr lang="ru-RU" b="1" dirty="0"/>
          </a:p>
        </p:txBody>
      </p:sp>
    </p:spTree>
    <p:extLst>
      <p:ext uri="{BB962C8B-B14F-4D97-AF65-F5344CB8AC3E}">
        <p14:creationId xmlns="" xmlns:p14="http://schemas.microsoft.com/office/powerpoint/2010/main" val="2908379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3" y="928670"/>
            <a:ext cx="5572164" cy="531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0" y="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После символа   </a:t>
            </a:r>
            <a:r>
              <a:rPr lang="en-US" b="1" dirty="0" smtClean="0"/>
              <a:t>&gt;</a:t>
            </a:r>
            <a:r>
              <a:rPr lang="en-US" dirty="0" smtClean="0"/>
              <a:t> </a:t>
            </a:r>
            <a:r>
              <a:rPr lang="ru-RU" dirty="0" smtClean="0"/>
              <a:t>   набрать команду:</a:t>
            </a:r>
          </a:p>
          <a:p>
            <a:r>
              <a:rPr lang="en-US" b="1" dirty="0" smtClean="0"/>
              <a:t>net user &lt;</a:t>
            </a:r>
            <a:r>
              <a:rPr lang="ru-RU" b="1" dirty="0" smtClean="0"/>
              <a:t>имя пользователя</a:t>
            </a:r>
            <a:r>
              <a:rPr lang="en-US" b="1" dirty="0" smtClean="0"/>
              <a:t>&gt; &lt;</a:t>
            </a:r>
            <a:r>
              <a:rPr lang="ru-RU" b="1" dirty="0" smtClean="0"/>
              <a:t>новый пароль</a:t>
            </a:r>
            <a:r>
              <a:rPr lang="en-US" b="1" dirty="0" smtClean="0"/>
              <a:t>&gt;</a:t>
            </a:r>
            <a:r>
              <a:rPr lang="ru-RU" dirty="0" smtClean="0"/>
              <a:t>.</a:t>
            </a:r>
          </a:p>
          <a:p>
            <a:r>
              <a:rPr lang="ru-RU" dirty="0" smtClean="0"/>
              <a:t>Например, </a:t>
            </a:r>
            <a:r>
              <a:rPr lang="en-US" dirty="0" smtClean="0"/>
              <a:t>net user br1 12345</a:t>
            </a:r>
            <a:r>
              <a:rPr lang="ru-RU" dirty="0" smtClean="0"/>
              <a:t>. Нажать </a:t>
            </a:r>
            <a:r>
              <a:rPr lang="en-US" dirty="0" smtClean="0"/>
              <a:t>Enter.</a:t>
            </a:r>
            <a:endParaRPr lang="ru-RU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Проверить вход под новым паролем.</a:t>
            </a:r>
          </a:p>
        </p:txBody>
      </p:sp>
    </p:spTree>
    <p:extLst>
      <p:ext uri="{BB962C8B-B14F-4D97-AF65-F5344CB8AC3E}">
        <p14:creationId xmlns="" xmlns:p14="http://schemas.microsoft.com/office/powerpoint/2010/main" val="3628572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3" y="928670"/>
            <a:ext cx="5572164" cy="531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0" y="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Для экономии тонера при подготовке отчетов по работам нужно изменить фон командной строки и цвет шрифта.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 rot="10800000" flipV="1">
            <a:off x="3857620" y="357166"/>
            <a:ext cx="4286280" cy="2643206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1380515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Для этого нужен правый клик на заголовке окна (синей полосе), выбрать </a:t>
            </a:r>
            <a:r>
              <a:rPr lang="ru-RU" b="1" dirty="0" smtClean="0"/>
              <a:t>Свойства</a:t>
            </a:r>
            <a:r>
              <a:rPr lang="ru-RU" dirty="0" smtClean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500" y="1824038"/>
            <a:ext cx="6477000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Прямая со стрелкой 4"/>
          <p:cNvCxnSpPr/>
          <p:nvPr/>
        </p:nvCxnSpPr>
        <p:spPr>
          <a:xfrm rot="5400000">
            <a:off x="5536413" y="678637"/>
            <a:ext cx="3357586" cy="257176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47144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Перейти на вкладку </a:t>
            </a:r>
            <a:r>
              <a:rPr lang="ru-RU" b="1" dirty="0" smtClean="0"/>
              <a:t>Цвета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5563" y="1190625"/>
            <a:ext cx="3952875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Прямая со стрелкой 4"/>
          <p:cNvCxnSpPr/>
          <p:nvPr/>
        </p:nvCxnSpPr>
        <p:spPr>
          <a:xfrm>
            <a:off x="2643174" y="285728"/>
            <a:ext cx="2500330" cy="128588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071290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Текст на экране </a:t>
            </a:r>
            <a:r>
              <a:rPr lang="ru-RU" dirty="0" smtClean="0"/>
              <a:t>- черный</a:t>
            </a:r>
            <a:endParaRPr lang="ru-RU" b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2713" y="1223963"/>
            <a:ext cx="3838575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Прямая со стрелкой 4"/>
          <p:cNvCxnSpPr/>
          <p:nvPr/>
        </p:nvCxnSpPr>
        <p:spPr>
          <a:xfrm rot="16200000" flipH="1">
            <a:off x="1571604" y="1357298"/>
            <a:ext cx="2786082" cy="64294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998044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Фон экрана</a:t>
            </a:r>
            <a:r>
              <a:rPr lang="ru-RU" dirty="0" smtClean="0"/>
              <a:t> – белый, </a:t>
            </a:r>
            <a:r>
              <a:rPr lang="ru-RU" b="1" dirty="0" smtClean="0"/>
              <a:t>ОК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2238" y="1228725"/>
            <a:ext cx="3819525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Прямая со стрелкой 4"/>
          <p:cNvCxnSpPr/>
          <p:nvPr/>
        </p:nvCxnSpPr>
        <p:spPr>
          <a:xfrm>
            <a:off x="2214546" y="357166"/>
            <a:ext cx="3857652" cy="271464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105723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Содержимое 1"/>
          <p:cNvSpPr>
            <a:spLocks noGrp="1"/>
          </p:cNvSpPr>
          <p:nvPr>
            <p:ph/>
          </p:nvPr>
        </p:nvSpPr>
        <p:spPr>
          <a:xfrm>
            <a:off x="0" y="0"/>
            <a:ext cx="9144000" cy="3500438"/>
          </a:xfrm>
        </p:spPr>
        <p:txBody>
          <a:bodyPr/>
          <a:lstStyle/>
          <a:p>
            <a:pPr>
              <a:buNone/>
            </a:pPr>
            <a:r>
              <a:rPr lang="ru-RU" sz="1800" dirty="0" smtClean="0"/>
              <a:t>8. Форматировать диск в NTFS.</a:t>
            </a:r>
          </a:p>
          <a:p>
            <a:pPr>
              <a:buNone/>
            </a:pPr>
            <a:r>
              <a:rPr lang="ru-RU" sz="1800" dirty="0" smtClean="0"/>
              <a:t>9. Выбрать язык ввода по умолчанию – английский.</a:t>
            </a:r>
          </a:p>
          <a:p>
            <a:pPr>
              <a:buNone/>
            </a:pPr>
            <a:r>
              <a:rPr lang="ru-RU" sz="1800" dirty="0" smtClean="0"/>
              <a:t>10. Установить переключение языков ввода – по CTRL/SHIFT.</a:t>
            </a:r>
          </a:p>
          <a:p>
            <a:pPr>
              <a:buNone/>
            </a:pPr>
            <a:r>
              <a:rPr lang="ru-RU" sz="1800" dirty="0" smtClean="0"/>
              <a:t>11. Имя и организация –VT </a:t>
            </a:r>
            <a:r>
              <a:rPr lang="en-US" sz="1800" dirty="0" smtClean="0"/>
              <a:t>и PSU</a:t>
            </a:r>
            <a:endParaRPr lang="ru-RU" sz="1800" dirty="0" smtClean="0"/>
          </a:p>
          <a:p>
            <a:pPr>
              <a:buNone/>
            </a:pPr>
            <a:r>
              <a:rPr lang="ru-RU" sz="1800" dirty="0" smtClean="0"/>
              <a:t>12. Имя машины – </a:t>
            </a:r>
            <a:r>
              <a:rPr lang="en-US" sz="1800" dirty="0" smtClean="0"/>
              <a:t>WinXP1</a:t>
            </a:r>
            <a:r>
              <a:rPr lang="ru-RU" sz="1800" dirty="0" smtClean="0"/>
              <a:t>.</a:t>
            </a:r>
          </a:p>
          <a:p>
            <a:pPr>
              <a:buNone/>
            </a:pPr>
            <a:r>
              <a:rPr lang="ru-RU" sz="1800" dirty="0" smtClean="0"/>
              <a:t>13. Задать и </a:t>
            </a:r>
            <a:r>
              <a:rPr lang="ru-RU" sz="1800" b="1" u="sng" dirty="0"/>
              <a:t>обязательно з</a:t>
            </a:r>
            <a:r>
              <a:rPr lang="ru-RU" sz="1800" b="1" u="sng" dirty="0" smtClean="0"/>
              <a:t>аписать (для памяти)</a:t>
            </a:r>
            <a:r>
              <a:rPr lang="ru-RU" sz="1800" dirty="0" smtClean="0"/>
              <a:t> пароль локального администратора станции.</a:t>
            </a:r>
          </a:p>
          <a:p>
            <a:pPr>
              <a:buNone/>
            </a:pPr>
            <a:r>
              <a:rPr lang="ru-RU" sz="1800" dirty="0" smtClean="0"/>
              <a:t>14. Время не переводить, часовой пояс GMT+4</a:t>
            </a:r>
            <a:r>
              <a:rPr lang="en-US" sz="1800" dirty="0" smtClean="0"/>
              <a:t>.</a:t>
            </a:r>
            <a:r>
              <a:rPr lang="ru-RU" sz="1800" dirty="0" smtClean="0"/>
              <a:t>00</a:t>
            </a:r>
            <a:r>
              <a:rPr lang="en-US" sz="1800" dirty="0" smtClean="0"/>
              <a:t> (</a:t>
            </a:r>
            <a:r>
              <a:rPr lang="ru-RU" sz="1800" dirty="0" smtClean="0"/>
              <a:t>Баку, Ереван</a:t>
            </a:r>
            <a:r>
              <a:rPr lang="en-US" sz="1800" dirty="0" smtClean="0"/>
              <a:t>)</a:t>
            </a:r>
            <a:r>
              <a:rPr lang="ru-RU" sz="1800" dirty="0" smtClean="0"/>
              <a:t>.</a:t>
            </a:r>
          </a:p>
          <a:p>
            <a:pPr>
              <a:buNone/>
            </a:pPr>
            <a:r>
              <a:rPr lang="ru-RU" sz="1800" dirty="0" smtClean="0"/>
              <a:t>15. Сеть – </a:t>
            </a:r>
            <a:r>
              <a:rPr lang="ru-RU" sz="1800" smtClean="0"/>
              <a:t>«</a:t>
            </a:r>
            <a:r>
              <a:rPr lang="ru-RU" sz="1800" smtClean="0"/>
              <a:t>внутренняя сеть</a:t>
            </a:r>
            <a:r>
              <a:rPr lang="ru-RU" sz="1800" smtClean="0"/>
              <a:t>".</a:t>
            </a:r>
            <a:endParaRPr lang="ru-RU" sz="1800" dirty="0" smtClean="0"/>
          </a:p>
          <a:p>
            <a:pPr>
              <a:buNone/>
            </a:pPr>
            <a:r>
              <a:rPr lang="ru-RU" sz="1800" dirty="0" smtClean="0"/>
              <a:t>16. Оставить машину в </a:t>
            </a:r>
            <a:r>
              <a:rPr lang="ru-RU" sz="1800" dirty="0" err="1" smtClean="0"/>
              <a:t>Workgroup</a:t>
            </a:r>
            <a:r>
              <a:rPr lang="ru-RU" sz="1800" dirty="0" smtClean="0"/>
              <a:t>.</a:t>
            </a:r>
          </a:p>
          <a:p>
            <a:pPr>
              <a:buNone/>
            </a:pPr>
            <a:r>
              <a:rPr lang="ru-RU" sz="1800" dirty="0" smtClean="0"/>
              <a:t>17. Отложить защиту.</a:t>
            </a:r>
          </a:p>
          <a:p>
            <a:pPr>
              <a:buNone/>
            </a:pPr>
            <a:r>
              <a:rPr lang="ru-RU" sz="1800" dirty="0" smtClean="0"/>
              <a:t>18. Пропустить подключение к Интернет.</a:t>
            </a:r>
          </a:p>
          <a:p>
            <a:pPr>
              <a:buNone/>
            </a:pPr>
            <a:r>
              <a:rPr lang="ru-RU" sz="1800" dirty="0" smtClean="0"/>
              <a:t>19. Отказаться от регистрации в </a:t>
            </a:r>
            <a:r>
              <a:rPr lang="ru-RU" sz="1800" dirty="0" err="1" smtClean="0"/>
              <a:t>Microsoft</a:t>
            </a:r>
            <a:r>
              <a:rPr lang="ru-RU" sz="1800" dirty="0" smtClean="0"/>
              <a:t>.</a:t>
            </a:r>
          </a:p>
          <a:p>
            <a:pPr>
              <a:buNone/>
            </a:pPr>
            <a:r>
              <a:rPr lang="ru-RU" sz="1800" dirty="0" smtClean="0"/>
              <a:t>20. Создать (</a:t>
            </a:r>
            <a:r>
              <a:rPr lang="ru-RU" sz="1800" dirty="0"/>
              <a:t>логин(</a:t>
            </a:r>
            <a:r>
              <a:rPr lang="en-US" sz="1800" dirty="0" err="1"/>
              <a:t>lg</a:t>
            </a:r>
            <a:r>
              <a:rPr lang="ru-RU" sz="1800" dirty="0"/>
              <a:t>)</a:t>
            </a:r>
            <a:r>
              <a:rPr lang="en-US" sz="1800" dirty="0"/>
              <a:t> и </a:t>
            </a:r>
            <a:r>
              <a:rPr lang="ru-RU" sz="1800" dirty="0"/>
              <a:t>пароль(</a:t>
            </a:r>
            <a:r>
              <a:rPr lang="en-US" sz="1800" dirty="0" err="1"/>
              <a:t>pwd</a:t>
            </a:r>
            <a:r>
              <a:rPr lang="ru-RU" sz="1800" dirty="0"/>
              <a:t>) </a:t>
            </a:r>
            <a:r>
              <a:rPr lang="ru-RU" sz="1800" dirty="0" smtClean="0"/>
              <a:t>и запомнить </a:t>
            </a:r>
            <a:r>
              <a:rPr lang="ru-RU" sz="1800" b="1" u="sng" dirty="0"/>
              <a:t>(для памяти)</a:t>
            </a:r>
            <a:r>
              <a:rPr lang="ru-RU" sz="1800" dirty="0" smtClean="0"/>
              <a:t> еще одну учетную запись локального администратора станции.</a:t>
            </a:r>
          </a:p>
          <a:p>
            <a:pPr>
              <a:buNone/>
            </a:pPr>
            <a:r>
              <a:rPr lang="ru-RU" sz="1800" dirty="0" smtClean="0"/>
              <a:t>21. Отключить службы брандмауэра и обновления ОС.</a:t>
            </a:r>
          </a:p>
          <a:p>
            <a:pPr marL="0" indent="0">
              <a:buNone/>
            </a:pPr>
            <a:r>
              <a:rPr lang="ru-RU" sz="1800" dirty="0" smtClean="0"/>
              <a:t>22. В настройках сетевого адаптера для протокола </a:t>
            </a:r>
            <a:r>
              <a:rPr lang="en-US" sz="1800" dirty="0"/>
              <a:t>IPv.4 </a:t>
            </a:r>
            <a:r>
              <a:rPr lang="ru-RU" sz="1800" dirty="0" smtClean="0"/>
              <a:t> установить статический </a:t>
            </a:r>
            <a:r>
              <a:rPr lang="en-US" sz="1800" dirty="0"/>
              <a:t>IP </a:t>
            </a:r>
            <a:r>
              <a:rPr lang="ru-RU" sz="1800" dirty="0" smtClean="0"/>
              <a:t>адрес</a:t>
            </a:r>
            <a:r>
              <a:rPr lang="en-US" sz="1800" dirty="0" smtClean="0"/>
              <a:t>– 192.168.1.</a:t>
            </a:r>
            <a:r>
              <a:rPr lang="ru-RU" sz="1800" dirty="0" smtClean="0"/>
              <a:t>2 с маской </a:t>
            </a:r>
            <a:r>
              <a:rPr lang="en-US" sz="1800" dirty="0" smtClean="0"/>
              <a:t>/24</a:t>
            </a:r>
            <a:r>
              <a:rPr lang="ru-RU" sz="1800" dirty="0" smtClean="0"/>
              <a:t> (255.255.255.0)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23. </a:t>
            </a:r>
            <a:r>
              <a:rPr lang="ru-RU" sz="1800" dirty="0" smtClean="0"/>
              <a:t>Проверить работу сети (из одной станции) с использованием команды </a:t>
            </a:r>
            <a:r>
              <a:rPr lang="en-US" sz="1800" dirty="0" smtClean="0"/>
              <a:t>ping.</a:t>
            </a:r>
            <a:r>
              <a:rPr lang="ru-RU" sz="1800" dirty="0" smtClean="0"/>
              <a:t> Для этого </a:t>
            </a:r>
            <a:r>
              <a:rPr lang="ru-RU" sz="1800" dirty="0" err="1" smtClean="0"/>
              <a:t>пропинговать</a:t>
            </a:r>
            <a:r>
              <a:rPr lang="ru-RU" sz="1800" dirty="0" smtClean="0"/>
              <a:t> сеть по </a:t>
            </a:r>
            <a:r>
              <a:rPr lang="en-US" sz="1800" dirty="0" smtClean="0"/>
              <a:t>IP </a:t>
            </a:r>
            <a:r>
              <a:rPr lang="ru-RU" sz="1800" dirty="0" smtClean="0"/>
              <a:t>адресу станции.</a:t>
            </a:r>
          </a:p>
        </p:txBody>
      </p:sp>
    </p:spTree>
    <p:extLst>
      <p:ext uri="{BB962C8B-B14F-4D97-AF65-F5344CB8AC3E}">
        <p14:creationId xmlns="" xmlns:p14="http://schemas.microsoft.com/office/powerpoint/2010/main" val="39809775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/>
              <a:t>Изменить ярлык для запуска этого окна</a:t>
            </a:r>
            <a:r>
              <a:rPr lang="ru-RU" dirty="0" smtClean="0"/>
              <a:t>, </a:t>
            </a:r>
            <a:r>
              <a:rPr lang="ru-RU" sz="2400" b="1" dirty="0" smtClean="0"/>
              <a:t>ОК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28913" y="1166813"/>
            <a:ext cx="3686175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Прямая со стрелкой 4"/>
          <p:cNvCxnSpPr/>
          <p:nvPr/>
        </p:nvCxnSpPr>
        <p:spPr>
          <a:xfrm rot="16200000" flipH="1">
            <a:off x="1571604" y="1000108"/>
            <a:ext cx="2500330" cy="1214446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180785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/>
              <a:t>Должны получить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1125" y="1800225"/>
            <a:ext cx="6381750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Прямая со стрелкой 4"/>
          <p:cNvCxnSpPr/>
          <p:nvPr/>
        </p:nvCxnSpPr>
        <p:spPr>
          <a:xfrm rot="16200000" flipH="1">
            <a:off x="1821637" y="750075"/>
            <a:ext cx="1643074" cy="857256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567392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214422"/>
            <a:ext cx="6575622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Задание №5. </a:t>
            </a:r>
            <a:r>
              <a:rPr lang="ru-RU" dirty="0" smtClean="0"/>
              <a:t>Отключение и включение учетной записи пользователя рабочей станции: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отключить учетную запись пользователя (пользователь при этом не удаляется), проверить что вход на станцию для этого пользователя невозможен.</a:t>
            </a:r>
          </a:p>
        </p:txBody>
      </p:sp>
      <p:cxnSp>
        <p:nvCxnSpPr>
          <p:cNvPr id="6" name="Прямая со стрелкой 5"/>
          <p:cNvCxnSpPr/>
          <p:nvPr/>
        </p:nvCxnSpPr>
        <p:spPr>
          <a:xfrm rot="10800000">
            <a:off x="5429256" y="5286388"/>
            <a:ext cx="2928958" cy="1588"/>
          </a:xfrm>
          <a:prstGeom prst="straightConnector1">
            <a:avLst/>
          </a:prstGeom>
          <a:ln w="222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ru-RU" dirty="0" smtClean="0"/>
              <a:t>включить учетную запись пользователя, проверить что вход на станцию для этого пользователя возможен.</a:t>
            </a:r>
          </a:p>
        </p:txBody>
      </p:sp>
    </p:spTree>
    <p:extLst>
      <p:ext uri="{BB962C8B-B14F-4D97-AF65-F5344CB8AC3E}">
        <p14:creationId xmlns="" xmlns:p14="http://schemas.microsoft.com/office/powerpoint/2010/main" val="22411121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3" y="2895378"/>
            <a:ext cx="5572164" cy="396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9144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Задание №6. </a:t>
            </a:r>
            <a:r>
              <a:rPr lang="ru-RU" dirty="0" smtClean="0"/>
              <a:t>Удаление учетной записи пользователя: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создать обычного пользователя рабочей станции;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войти от его имени в систему;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выйти из системы;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войти как администратор;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в </a:t>
            </a:r>
            <a:r>
              <a:rPr lang="ru-RU" b="1" dirty="0" smtClean="0"/>
              <a:t>Управлении компьютером</a:t>
            </a:r>
            <a:r>
              <a:rPr lang="ru-RU" dirty="0" smtClean="0"/>
              <a:t> выбрать удаляемого пользователя и кликнуть правой кнопкой;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выбрать </a:t>
            </a:r>
            <a:r>
              <a:rPr lang="ru-RU" b="1" dirty="0" smtClean="0"/>
              <a:t>Удалить</a:t>
            </a:r>
            <a:r>
              <a:rPr lang="ru-RU" dirty="0" smtClean="0"/>
              <a:t> и нажать </a:t>
            </a:r>
            <a:r>
              <a:rPr lang="ru-RU" b="1" dirty="0" smtClean="0"/>
              <a:t>Да</a:t>
            </a:r>
            <a:r>
              <a:rPr lang="ru-RU" dirty="0" smtClean="0"/>
              <a:t>;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убедиться, что пользователь удален.</a:t>
            </a:r>
          </a:p>
        </p:txBody>
      </p:sp>
    </p:spTree>
    <p:extLst>
      <p:ext uri="{BB962C8B-B14F-4D97-AF65-F5344CB8AC3E}">
        <p14:creationId xmlns="" xmlns:p14="http://schemas.microsoft.com/office/powerpoint/2010/main" val="26342070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Содержимое 1"/>
          <p:cNvSpPr>
            <a:spLocks noGrp="1"/>
          </p:cNvSpPr>
          <p:nvPr>
            <p:ph/>
          </p:nvPr>
        </p:nvSpPr>
        <p:spPr>
          <a:xfrm>
            <a:off x="0" y="1785926"/>
            <a:ext cx="9143999" cy="1759750"/>
          </a:xfrm>
        </p:spPr>
        <p:txBody>
          <a:bodyPr/>
          <a:lstStyle/>
          <a:p>
            <a:pPr algn="ctr">
              <a:buNone/>
            </a:pPr>
            <a:r>
              <a:rPr lang="ru-RU" sz="3600" b="1" dirty="0" smtClean="0"/>
              <a:t>Сетевые настройки</a:t>
            </a:r>
            <a:r>
              <a:rPr lang="en-US" sz="3600" b="1" dirty="0" smtClean="0"/>
              <a:t> </a:t>
            </a:r>
            <a:r>
              <a:rPr lang="ru-RU" sz="3600" b="1" dirty="0" smtClean="0"/>
              <a:t>рабочей станции в </a:t>
            </a:r>
            <a:r>
              <a:rPr lang="ru-RU" sz="3600" b="1" dirty="0" err="1" smtClean="0"/>
              <a:t>одноранговой</a:t>
            </a:r>
            <a:r>
              <a:rPr lang="ru-RU" sz="3600" b="1" dirty="0" smtClean="0"/>
              <a:t> сети</a:t>
            </a:r>
          </a:p>
          <a:p>
            <a:pPr marL="0" indent="0">
              <a:buNone/>
            </a:pPr>
            <a:endParaRPr lang="ru-RU" sz="2000" b="1" dirty="0" smtClean="0"/>
          </a:p>
          <a:p>
            <a:pPr marL="0" indent="0" algn="ctr">
              <a:buNone/>
            </a:pPr>
            <a:endParaRPr lang="ru-RU" sz="3600" b="1" dirty="0" smtClean="0"/>
          </a:p>
          <a:p>
            <a:pPr marL="0" indent="0">
              <a:buNone/>
            </a:pPr>
            <a:endParaRPr lang="ru-RU" sz="3600" kern="1200" dirty="0" smtClean="0">
              <a:latin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86920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Содержимое 1"/>
          <p:cNvSpPr>
            <a:spLocks noGrp="1"/>
          </p:cNvSpPr>
          <p:nvPr>
            <p:ph/>
          </p:nvPr>
        </p:nvSpPr>
        <p:spPr>
          <a:xfrm>
            <a:off x="0" y="0"/>
            <a:ext cx="9143999" cy="4500570"/>
          </a:xfrm>
        </p:spPr>
        <p:txBody>
          <a:bodyPr/>
          <a:lstStyle/>
          <a:p>
            <a:pPr>
              <a:buNone/>
            </a:pPr>
            <a:r>
              <a:rPr lang="ru-RU" sz="2800" b="1" u="sng" dirty="0" smtClean="0"/>
              <a:t>Цель следующего этапа работы</a:t>
            </a:r>
            <a:r>
              <a:rPr lang="ru-RU" sz="2800" dirty="0" smtClean="0"/>
              <a:t> научиться:</a:t>
            </a:r>
          </a:p>
          <a:p>
            <a:pPr marL="514350" indent="-514350">
              <a:buClr>
                <a:schemeClr val="tx1"/>
              </a:buClr>
              <a:buSzPct val="100000"/>
              <a:buAutoNum type="arabicPeriod"/>
            </a:pPr>
            <a:r>
              <a:rPr lang="ru-RU" sz="2800" dirty="0" smtClean="0"/>
              <a:t>настраивать сетевой адаптер рабочей станции</a:t>
            </a:r>
            <a:r>
              <a:rPr lang="en-US" sz="2800" dirty="0" smtClean="0"/>
              <a:t> </a:t>
            </a:r>
            <a:r>
              <a:rPr lang="ru-RU" sz="2800" dirty="0" smtClean="0"/>
              <a:t>для статической адресации</a:t>
            </a:r>
            <a:r>
              <a:rPr lang="en-US" sz="2800" dirty="0" smtClean="0"/>
              <a:t>;</a:t>
            </a:r>
            <a:endParaRPr lang="ru-RU" sz="2800" dirty="0" smtClean="0"/>
          </a:p>
          <a:p>
            <a:pPr marL="514350" indent="-514350">
              <a:buClr>
                <a:schemeClr val="tx1"/>
              </a:buClr>
              <a:buSzPct val="100000"/>
              <a:buFont typeface="Wingdings" pitchFamily="2" charset="2"/>
              <a:buAutoNum type="arabicPeriod"/>
            </a:pPr>
            <a:r>
              <a:rPr lang="ru-RU" sz="2800" dirty="0" smtClean="0"/>
              <a:t>просматривать состояние сетевого адаптера рабочей станции;</a:t>
            </a:r>
          </a:p>
          <a:p>
            <a:pPr marL="514350" indent="-514350">
              <a:buClr>
                <a:schemeClr val="tx1"/>
              </a:buClr>
              <a:buSzPct val="100000"/>
              <a:buFont typeface="Wingdings" pitchFamily="2" charset="2"/>
              <a:buAutoNum type="arabicPeriod"/>
            </a:pPr>
            <a:r>
              <a:rPr lang="ru-RU" sz="2800" dirty="0" smtClean="0"/>
              <a:t>выполнять исправление состояния сетевого адаптера рабочей станции;</a:t>
            </a:r>
          </a:p>
          <a:p>
            <a:pPr marL="514350" indent="-514350">
              <a:buClr>
                <a:schemeClr val="tx1"/>
              </a:buClr>
              <a:buSzPct val="100000"/>
              <a:buFont typeface="Wingdings" pitchFamily="2" charset="2"/>
              <a:buAutoNum type="arabicPeriod"/>
            </a:pPr>
            <a:r>
              <a:rPr lang="ru-RU" sz="2800" dirty="0" smtClean="0"/>
              <a:t>включать/отключать сетевой адаптер;</a:t>
            </a:r>
          </a:p>
          <a:p>
            <a:pPr marL="514350" indent="-514350">
              <a:buClr>
                <a:schemeClr val="tx1"/>
              </a:buClr>
              <a:buSzPct val="100000"/>
              <a:buFont typeface="Wingdings" pitchFamily="2" charset="2"/>
              <a:buAutoNum type="arabicPeriod"/>
            </a:pPr>
            <a:r>
              <a:rPr lang="ru-RU" sz="2800" dirty="0" smtClean="0"/>
              <a:t>проверять соединения между рабочими станциями в сети;</a:t>
            </a:r>
          </a:p>
          <a:p>
            <a:pPr marL="514350" indent="-514350">
              <a:buClr>
                <a:schemeClr val="tx1"/>
              </a:buClr>
              <a:buSzPct val="100000"/>
              <a:buFont typeface="Wingdings" pitchFamily="2" charset="2"/>
              <a:buAutoNum type="arabicPeriod"/>
            </a:pPr>
            <a:r>
              <a:rPr lang="ru-RU" sz="2800" dirty="0" smtClean="0"/>
              <a:t>присоединять станцию к рабочей группе.</a:t>
            </a:r>
          </a:p>
          <a:p>
            <a:pPr marL="514350" indent="-514350">
              <a:buClr>
                <a:schemeClr val="tx1"/>
              </a:buClr>
              <a:buSzPct val="100000"/>
              <a:buAutoNum type="arabicPeriod"/>
            </a:pPr>
            <a:endParaRPr lang="ru-RU" sz="2800" dirty="0" smtClean="0"/>
          </a:p>
          <a:p>
            <a:pPr>
              <a:buNone/>
            </a:pPr>
            <a:endParaRPr lang="en-US" sz="2800" dirty="0" smtClean="0"/>
          </a:p>
          <a:p>
            <a:pPr marL="0" indent="457200">
              <a:spcBef>
                <a:spcPts val="0"/>
              </a:spcBef>
              <a:buNone/>
            </a:pPr>
            <a:r>
              <a:rPr lang="ru-RU" sz="2800" dirty="0" smtClean="0"/>
              <a:t> </a:t>
            </a:r>
            <a:endParaRPr lang="en-US" sz="2800" kern="1200" dirty="0" smtClean="0">
              <a:latin typeface="Arial" charset="0"/>
            </a:endParaRPr>
          </a:p>
          <a:p>
            <a:pPr algn="ctr">
              <a:buNone/>
            </a:pPr>
            <a:endParaRPr lang="ru-RU" sz="1800" kern="1200" dirty="0" smtClean="0">
              <a:latin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86581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spcBef>
                <a:spcPts val="0"/>
              </a:spcBef>
            </a:pPr>
            <a:r>
              <a:rPr lang="ru-RU" sz="2800" b="1" dirty="0" smtClean="0"/>
              <a:t>Задание №1</a:t>
            </a:r>
            <a:r>
              <a:rPr lang="ru-RU" sz="2800" dirty="0" smtClean="0"/>
              <a:t>. Настроить сетевой адаптер рабочей станции</a:t>
            </a:r>
            <a:r>
              <a:rPr lang="en-US" sz="2800" dirty="0" smtClean="0"/>
              <a:t> </a:t>
            </a:r>
            <a:r>
              <a:rPr lang="ru-RU" sz="2800" dirty="0" smtClean="0"/>
              <a:t>для статической адресации.</a:t>
            </a:r>
          </a:p>
          <a:p>
            <a:pPr indent="457200">
              <a:spcBef>
                <a:spcPts val="0"/>
              </a:spcBef>
            </a:pPr>
            <a:r>
              <a:rPr lang="ru-RU" sz="2800" dirty="0" smtClean="0"/>
              <a:t>Для настройки сетевого адаптера при статической адресации необходимо задать (при использовании протокола </a:t>
            </a:r>
            <a:r>
              <a:rPr lang="en-US" sz="2800" dirty="0" smtClean="0"/>
              <a:t>TCP/IP v4.0</a:t>
            </a:r>
            <a:r>
              <a:rPr lang="ru-RU" sz="2800" dirty="0" smtClean="0"/>
              <a:t>)</a:t>
            </a:r>
            <a:r>
              <a:rPr lang="en-US" sz="2800" dirty="0" smtClean="0"/>
              <a:t> </a:t>
            </a:r>
            <a:r>
              <a:rPr lang="ru-RU" sz="2800" dirty="0" smtClean="0"/>
              <a:t>адрес сети, в которой будет рабочая станция, номер компьютера в этой сети и маску.</a:t>
            </a:r>
          </a:p>
          <a:p>
            <a:pPr indent="457200">
              <a:spcBef>
                <a:spcPts val="0"/>
              </a:spcBef>
            </a:pPr>
            <a:r>
              <a:rPr lang="ru-RU" sz="2800" dirty="0" smtClean="0"/>
              <a:t>Рекомендуемая сеть и маска для неё:</a:t>
            </a:r>
          </a:p>
          <a:p>
            <a:pPr indent="457200">
              <a:spcBef>
                <a:spcPts val="0"/>
              </a:spcBef>
            </a:pPr>
            <a:r>
              <a:rPr lang="ru-RU" sz="2800" dirty="0" smtClean="0"/>
              <a:t>сеть – 192.168.1.0</a:t>
            </a:r>
          </a:p>
          <a:p>
            <a:pPr indent="457200">
              <a:spcBef>
                <a:spcPts val="0"/>
              </a:spcBef>
            </a:pPr>
            <a:r>
              <a:rPr lang="ru-RU" sz="2800" dirty="0" smtClean="0"/>
              <a:t>маска – 255.255.255.0</a:t>
            </a:r>
          </a:p>
          <a:p>
            <a:pPr indent="457200">
              <a:spcBef>
                <a:spcPts val="0"/>
              </a:spcBef>
            </a:pPr>
            <a:r>
              <a:rPr lang="ru-RU" sz="2800" dirty="0" smtClean="0"/>
              <a:t>Настройки сетевого адаптера для </a:t>
            </a:r>
            <a:r>
              <a:rPr lang="en-US" sz="2800" dirty="0" err="1" smtClean="0"/>
              <a:t>WinX</a:t>
            </a:r>
            <a:r>
              <a:rPr lang="ru-RU" sz="2800" dirty="0" smtClean="0"/>
              <a:t>Р</a:t>
            </a:r>
            <a:r>
              <a:rPr lang="en-US" sz="2800" dirty="0" smtClean="0"/>
              <a:t>1</a:t>
            </a:r>
            <a:r>
              <a:rPr lang="ru-RU" sz="2800" dirty="0" smtClean="0"/>
              <a:t>:</a:t>
            </a:r>
            <a:endParaRPr lang="en-US" sz="2800" dirty="0" smtClean="0"/>
          </a:p>
          <a:p>
            <a:pPr indent="457200">
              <a:spcBef>
                <a:spcPts val="0"/>
              </a:spcBef>
            </a:pPr>
            <a:r>
              <a:rPr lang="en-US" sz="2800" dirty="0" smtClean="0"/>
              <a:t>IP </a:t>
            </a:r>
            <a:r>
              <a:rPr lang="ru-RU" sz="2800" dirty="0" smtClean="0"/>
              <a:t>адрес – 192.168.1.2</a:t>
            </a:r>
          </a:p>
          <a:p>
            <a:pPr indent="457200">
              <a:spcBef>
                <a:spcPts val="0"/>
              </a:spcBef>
            </a:pPr>
            <a:r>
              <a:rPr lang="ru-RU" sz="2800" dirty="0" smtClean="0"/>
              <a:t>маска – 255.255.255.0</a:t>
            </a:r>
          </a:p>
          <a:p>
            <a:pPr indent="457200">
              <a:spcBef>
                <a:spcPts val="0"/>
              </a:spcBef>
            </a:pPr>
            <a:r>
              <a:rPr lang="ru-RU" sz="2800" dirty="0" smtClean="0"/>
              <a:t>Настройки сетевого адаптера для </a:t>
            </a:r>
            <a:r>
              <a:rPr lang="en-US" sz="2800" dirty="0" err="1" smtClean="0"/>
              <a:t>WinX</a:t>
            </a:r>
            <a:r>
              <a:rPr lang="ru-RU" sz="2800" dirty="0" smtClean="0"/>
              <a:t>Р2:</a:t>
            </a:r>
            <a:endParaRPr lang="en-US" sz="2800" dirty="0" smtClean="0"/>
          </a:p>
          <a:p>
            <a:pPr indent="457200">
              <a:spcBef>
                <a:spcPts val="0"/>
              </a:spcBef>
            </a:pPr>
            <a:r>
              <a:rPr lang="en-US" sz="2800" dirty="0" smtClean="0"/>
              <a:t>IP </a:t>
            </a:r>
            <a:r>
              <a:rPr lang="ru-RU" sz="2800" dirty="0" smtClean="0"/>
              <a:t>адрес – 192.168.1.3</a:t>
            </a:r>
          </a:p>
          <a:p>
            <a:pPr indent="457200">
              <a:spcBef>
                <a:spcPts val="0"/>
              </a:spcBef>
            </a:pPr>
            <a:r>
              <a:rPr lang="ru-RU" sz="2800" dirty="0" smtClean="0"/>
              <a:t>маска – 255.255.255.0</a:t>
            </a:r>
          </a:p>
        </p:txBody>
      </p:sp>
    </p:spTree>
    <p:extLst>
      <p:ext uri="{BB962C8B-B14F-4D97-AF65-F5344CB8AC3E}">
        <p14:creationId xmlns="" xmlns:p14="http://schemas.microsoft.com/office/powerpoint/2010/main" val="2718437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2800" dirty="0" smtClean="0"/>
              <a:t>для настройки сетевого адаптера при статической адресации правый клик на значке "сеть":</a:t>
            </a:r>
            <a:endParaRPr lang="en-US" sz="2800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2571744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2800" dirty="0" smtClean="0"/>
              <a:t>выбрать "</a:t>
            </a:r>
            <a:r>
              <a:rPr lang="ru-RU" sz="2800" b="1" dirty="0" smtClean="0"/>
              <a:t>Открыть папку "Сетевые подключения</a:t>
            </a:r>
            <a:r>
              <a:rPr lang="ru-RU" sz="2800" dirty="0" smtClean="0"/>
              <a:t>" и правый клик;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857232"/>
            <a:ext cx="783907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1898254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2800" dirty="0" smtClean="0"/>
              <a:t>выбрать "</a:t>
            </a:r>
            <a:r>
              <a:rPr lang="ru-RU" sz="2800" b="1" dirty="0" smtClean="0"/>
              <a:t>Подключение по локальной сети</a:t>
            </a:r>
            <a:r>
              <a:rPr lang="ru-RU" sz="2800" dirty="0" smtClean="0"/>
              <a:t>";</a:t>
            </a:r>
            <a:endParaRPr lang="en-US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7" y="571480"/>
            <a:ext cx="7580777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676213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2800" dirty="0" smtClean="0"/>
              <a:t>правый клик и выбрать "</a:t>
            </a:r>
            <a:r>
              <a:rPr lang="ru-RU" sz="2800" b="1" dirty="0" smtClean="0"/>
              <a:t>Свойства</a:t>
            </a:r>
            <a:r>
              <a:rPr lang="ru-RU" sz="2800" dirty="0" smtClean="0"/>
              <a:t>";</a:t>
            </a:r>
            <a:endParaRPr lang="en-US" sz="2800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714356"/>
            <a:ext cx="3357586" cy="4132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0" y="4786322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2800" dirty="0" smtClean="0"/>
              <a:t>выбрать "</a:t>
            </a:r>
            <a:r>
              <a:rPr lang="ru-RU" sz="2800" b="1" dirty="0" smtClean="0"/>
              <a:t>Протокол Интернета (</a:t>
            </a:r>
            <a:r>
              <a:rPr lang="en-US" sz="2800" b="1" dirty="0" smtClean="0"/>
              <a:t>TCP/IP</a:t>
            </a:r>
            <a:r>
              <a:rPr lang="ru-RU" sz="2800" b="1" dirty="0" smtClean="0"/>
              <a:t>)</a:t>
            </a:r>
            <a:r>
              <a:rPr lang="ru-RU" sz="2800" dirty="0" smtClean="0"/>
              <a:t>"  и нажать кнопку "</a:t>
            </a:r>
            <a:r>
              <a:rPr lang="ru-RU" sz="2800" b="1" dirty="0" smtClean="0"/>
              <a:t>Свойства</a:t>
            </a:r>
            <a:r>
              <a:rPr lang="ru-RU" sz="2800" dirty="0" smtClean="0"/>
              <a:t>";</a:t>
            </a:r>
            <a:endParaRPr lang="en-US" sz="2800" dirty="0" smtClean="0"/>
          </a:p>
        </p:txBody>
      </p:sp>
    </p:spTree>
    <p:extLst>
      <p:ext uri="{BB962C8B-B14F-4D97-AF65-F5344CB8AC3E}">
        <p14:creationId xmlns="" xmlns:p14="http://schemas.microsoft.com/office/powerpoint/2010/main" val="2153534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Содержимое 1"/>
          <p:cNvSpPr>
            <a:spLocks noGrp="1"/>
          </p:cNvSpPr>
          <p:nvPr>
            <p:ph/>
          </p:nvPr>
        </p:nvSpPr>
        <p:spPr>
          <a:xfrm>
            <a:off x="0" y="0"/>
            <a:ext cx="9144000" cy="3143248"/>
          </a:xfrm>
        </p:spPr>
        <p:txBody>
          <a:bodyPr/>
          <a:lstStyle/>
          <a:p>
            <a:pPr marL="0" indent="0">
              <a:buNone/>
            </a:pPr>
            <a:endParaRPr lang="ru-RU" sz="1600" b="1" u="sng" dirty="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None/>
            </a:pPr>
            <a:r>
              <a:rPr lang="ru-RU" sz="1800" dirty="0" smtClean="0"/>
              <a:t>24. Через </a:t>
            </a:r>
            <a:r>
              <a:rPr lang="ru-RU" sz="1800" b="1" dirty="0" smtClean="0"/>
              <a:t>Компьютер-</a:t>
            </a:r>
            <a:r>
              <a:rPr lang="en-US" sz="1800" b="1" dirty="0" smtClean="0"/>
              <a:t>&gt;</a:t>
            </a:r>
            <a:r>
              <a:rPr lang="ru-RU" sz="1800" b="1" dirty="0" smtClean="0"/>
              <a:t>Свойства-</a:t>
            </a:r>
            <a:r>
              <a:rPr lang="en-US" sz="1800" b="1" dirty="0" smtClean="0"/>
              <a:t>&gt; </a:t>
            </a:r>
            <a:r>
              <a:rPr lang="ru-RU" sz="1800" b="1" dirty="0" smtClean="0"/>
              <a:t>Дополнительные параметры системы </a:t>
            </a:r>
            <a:r>
              <a:rPr lang="ru-RU" sz="1800" dirty="0" smtClean="0"/>
              <a:t>переименовать станцию на </a:t>
            </a:r>
            <a:r>
              <a:rPr lang="en-US" sz="1800" b="1" dirty="0" smtClean="0"/>
              <a:t>WinXP1</a:t>
            </a:r>
            <a:r>
              <a:rPr lang="en-US" sz="1800" dirty="0" smtClean="0"/>
              <a:t> (</a:t>
            </a:r>
            <a:r>
              <a:rPr lang="ru-RU" sz="1800" dirty="0" smtClean="0"/>
              <a:t>если забыли ранее дать это имя</a:t>
            </a:r>
            <a:r>
              <a:rPr lang="en-US" sz="1800" dirty="0" smtClean="0"/>
              <a:t>)</a:t>
            </a:r>
            <a:r>
              <a:rPr lang="ru-RU" sz="1800" dirty="0" smtClean="0"/>
              <a:t>.</a:t>
            </a:r>
          </a:p>
          <a:p>
            <a:pPr marL="0" indent="0">
              <a:buNone/>
            </a:pPr>
            <a:r>
              <a:rPr lang="ru-RU" sz="1800" dirty="0" smtClean="0"/>
              <a:t>25. Таким же образом создать еще одну виртуальную машину с ОС </a:t>
            </a:r>
            <a:r>
              <a:rPr lang="en-US" sz="1800" dirty="0" smtClean="0"/>
              <a:t>XP&amp;SP3</a:t>
            </a:r>
            <a:r>
              <a:rPr lang="ru-RU" sz="1800" dirty="0" smtClean="0"/>
              <a:t>. В настройках сетевого адаптера установить статический </a:t>
            </a:r>
            <a:r>
              <a:rPr lang="en-US" sz="1800" dirty="0" smtClean="0"/>
              <a:t>IP </a:t>
            </a:r>
            <a:r>
              <a:rPr lang="ru-RU" sz="1800" dirty="0" smtClean="0"/>
              <a:t>адрес для протокола </a:t>
            </a:r>
            <a:r>
              <a:rPr lang="en-US" sz="1800" dirty="0" smtClean="0"/>
              <a:t>IPv.4 – 192.168.1.</a:t>
            </a:r>
            <a:r>
              <a:rPr lang="ru-RU" sz="1800" dirty="0" smtClean="0"/>
              <a:t>3</a:t>
            </a:r>
            <a:r>
              <a:rPr lang="en-US" sz="1800" dirty="0" smtClean="0"/>
              <a:t>/24</a:t>
            </a:r>
            <a:r>
              <a:rPr lang="ru-RU" sz="1800" dirty="0" smtClean="0"/>
              <a:t>.</a:t>
            </a:r>
            <a:r>
              <a:rPr lang="en-US" sz="1800" dirty="0" smtClean="0"/>
              <a:t> </a:t>
            </a:r>
            <a:r>
              <a:rPr lang="ru-RU" sz="1800" dirty="0" smtClean="0"/>
              <a:t>Проверить работу сети</a:t>
            </a:r>
            <a:r>
              <a:rPr lang="en-US" sz="1800" dirty="0" smtClean="0"/>
              <a:t> (</a:t>
            </a:r>
            <a:r>
              <a:rPr lang="ru-RU" sz="1800" dirty="0" smtClean="0"/>
              <a:t>из двух станций</a:t>
            </a:r>
            <a:r>
              <a:rPr lang="en-US" sz="1800" dirty="0" smtClean="0"/>
              <a:t>)</a:t>
            </a:r>
            <a:r>
              <a:rPr lang="ru-RU" sz="1800" dirty="0" smtClean="0"/>
              <a:t> с использованием команды </a:t>
            </a:r>
            <a:r>
              <a:rPr lang="en-US" sz="1800" dirty="0" smtClean="0"/>
              <a:t>ping.</a:t>
            </a:r>
            <a:r>
              <a:rPr lang="ru-RU" sz="1800" dirty="0" smtClean="0"/>
              <a:t> Для этого </a:t>
            </a:r>
            <a:r>
              <a:rPr lang="ru-RU" sz="1800" dirty="0" err="1" smtClean="0"/>
              <a:t>пропинговать</a:t>
            </a:r>
            <a:r>
              <a:rPr lang="ru-RU" sz="1800" dirty="0" smtClean="0"/>
              <a:t> сеть по </a:t>
            </a:r>
            <a:r>
              <a:rPr lang="en-US" sz="1800" dirty="0" smtClean="0"/>
              <a:t>IP </a:t>
            </a:r>
            <a:r>
              <a:rPr lang="ru-RU" sz="1800" dirty="0" smtClean="0"/>
              <a:t>адресам с обеих сторон. Станция должна иметь имя </a:t>
            </a:r>
            <a:r>
              <a:rPr lang="en-US" sz="1800" b="1" dirty="0" err="1" smtClean="0"/>
              <a:t>WinXP</a:t>
            </a:r>
            <a:r>
              <a:rPr lang="ru-RU" sz="1800" b="1" dirty="0" smtClean="0"/>
              <a:t>2.</a:t>
            </a:r>
            <a:endParaRPr lang="ru-RU" sz="1800" dirty="0" smtClean="0"/>
          </a:p>
          <a:p>
            <a:pPr>
              <a:buNone/>
            </a:pPr>
            <a:endParaRPr lang="ru-RU" sz="1800" dirty="0" smtClean="0"/>
          </a:p>
          <a:p>
            <a:pPr>
              <a:buNone/>
            </a:pPr>
            <a:endParaRPr lang="ru-RU" sz="1800" dirty="0" smtClean="0"/>
          </a:p>
        </p:txBody>
      </p:sp>
    </p:spTree>
    <p:extLst>
      <p:ext uri="{BB962C8B-B14F-4D97-AF65-F5344CB8AC3E}">
        <p14:creationId xmlns="" xmlns:p14="http://schemas.microsoft.com/office/powerpoint/2010/main" val="21878163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2800" dirty="0" smtClean="0"/>
              <a:t>задать </a:t>
            </a:r>
            <a:r>
              <a:rPr lang="en-US" sz="2800" dirty="0" smtClean="0"/>
              <a:t>IP – </a:t>
            </a:r>
            <a:r>
              <a:rPr lang="ru-RU" sz="2800" dirty="0" smtClean="0"/>
              <a:t>адрес и маску подсети (скриншот для </a:t>
            </a:r>
            <a:r>
              <a:rPr lang="en-US" sz="2800" dirty="0" err="1" smtClean="0"/>
              <a:t>WinX</a:t>
            </a:r>
            <a:r>
              <a:rPr lang="ru-RU" sz="2800" dirty="0" smtClean="0"/>
              <a:t>Р</a:t>
            </a:r>
            <a:r>
              <a:rPr lang="en-US" sz="2800" dirty="0" smtClean="0"/>
              <a:t>1</a:t>
            </a:r>
            <a:r>
              <a:rPr lang="ru-RU" sz="2800" dirty="0" smtClean="0"/>
              <a:t>), нажать </a:t>
            </a:r>
            <a:r>
              <a:rPr lang="ru-RU" sz="2800" b="1" dirty="0" smtClean="0"/>
              <a:t>ОК;</a:t>
            </a:r>
            <a:endParaRPr lang="en-US" sz="2800" b="1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5786454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2800" dirty="0" smtClean="0"/>
              <a:t>задать </a:t>
            </a:r>
            <a:r>
              <a:rPr lang="en-US" sz="2800" dirty="0" smtClean="0"/>
              <a:t>IP – </a:t>
            </a:r>
            <a:r>
              <a:rPr lang="ru-RU" sz="2800" dirty="0" smtClean="0"/>
              <a:t>адрес и маску подсети для </a:t>
            </a:r>
            <a:r>
              <a:rPr lang="en-US" sz="2800" dirty="0" err="1" smtClean="0"/>
              <a:t>WinX</a:t>
            </a:r>
            <a:r>
              <a:rPr lang="ru-RU" sz="2800" dirty="0" smtClean="0"/>
              <a:t>Р2</a:t>
            </a:r>
            <a:r>
              <a:rPr lang="ru-RU" sz="2800" b="1" dirty="0" smtClean="0"/>
              <a:t>;</a:t>
            </a:r>
            <a:endParaRPr lang="en-US" sz="2800" b="1" dirty="0" smtClean="0"/>
          </a:p>
        </p:txBody>
      </p:sp>
      <p:grpSp>
        <p:nvGrpSpPr>
          <p:cNvPr id="7" name="Группа 6"/>
          <p:cNvGrpSpPr/>
          <p:nvPr/>
        </p:nvGrpSpPr>
        <p:grpSpPr>
          <a:xfrm>
            <a:off x="2662238" y="1285875"/>
            <a:ext cx="3819525" cy="4286250"/>
            <a:chOff x="2662238" y="1285875"/>
            <a:chExt cx="3819525" cy="428625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662238" y="1285875"/>
              <a:ext cx="3819525" cy="4286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Прямоугольник 5"/>
            <p:cNvSpPr/>
            <p:nvPr/>
          </p:nvSpPr>
          <p:spPr>
            <a:xfrm>
              <a:off x="5652120" y="2924945"/>
              <a:ext cx="72008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616116" y="2871044"/>
              <a:ext cx="144016" cy="25181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2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2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1230431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ru-RU" sz="2800" b="1" dirty="0" smtClean="0"/>
              <a:t>Задание №2</a:t>
            </a:r>
            <a:r>
              <a:rPr lang="ru-RU" sz="2800" dirty="0" smtClean="0"/>
              <a:t>. Просмотреть состояние сетевого адаптера рабочей станции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2800" dirty="0" smtClean="0"/>
              <a:t>выбрать "</a:t>
            </a:r>
            <a:r>
              <a:rPr lang="ru-RU" sz="2800" b="1" dirty="0" smtClean="0"/>
              <a:t>Состояние</a:t>
            </a:r>
            <a:r>
              <a:rPr lang="ru-RU" sz="2800" dirty="0" smtClean="0"/>
              <a:t>" у "</a:t>
            </a:r>
            <a:r>
              <a:rPr lang="ru-RU" sz="2800" b="1" dirty="0" smtClean="0"/>
              <a:t>Подключение по локальной сети</a:t>
            </a:r>
            <a:r>
              <a:rPr lang="ru-RU" sz="2800" dirty="0" smtClean="0"/>
              <a:t>" и правый клик:</a:t>
            </a:r>
            <a:endParaRPr lang="en-US" sz="28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12" y="1857364"/>
            <a:ext cx="3214710" cy="3976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Прямоугольник 5"/>
          <p:cNvSpPr/>
          <p:nvPr/>
        </p:nvSpPr>
        <p:spPr>
          <a:xfrm>
            <a:off x="0" y="5903893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2800" dirty="0" smtClean="0"/>
              <a:t>должны видеть, что отправляются пакеты с сетевого адаптера (число не равно 0).</a:t>
            </a:r>
            <a:endParaRPr lang="en-US" sz="2800" dirty="0" smtClean="0"/>
          </a:p>
        </p:txBody>
      </p:sp>
    </p:spTree>
    <p:extLst>
      <p:ext uri="{BB962C8B-B14F-4D97-AF65-F5344CB8AC3E}">
        <p14:creationId xmlns="" xmlns:p14="http://schemas.microsoft.com/office/powerpoint/2010/main" val="1211059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ru-RU" sz="2800" b="1" dirty="0" smtClean="0"/>
              <a:t>Задание №3</a:t>
            </a:r>
            <a:r>
              <a:rPr lang="ru-RU" sz="2800" dirty="0" smtClean="0"/>
              <a:t>. Выполнить исправление состояния сетевого адаптера рабочей станции: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2800" dirty="0" smtClean="0"/>
              <a:t>на вкладке поддержка нажать кнопку "</a:t>
            </a:r>
            <a:r>
              <a:rPr lang="ru-RU" sz="2800" b="1" dirty="0" smtClean="0"/>
              <a:t>Исправить</a:t>
            </a:r>
            <a:r>
              <a:rPr lang="ru-RU" sz="2800" dirty="0" smtClean="0"/>
              <a:t>"</a:t>
            </a:r>
            <a:endParaRPr lang="en-US" sz="2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1357298"/>
            <a:ext cx="2957505" cy="3397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0" y="464344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2800" dirty="0" smtClean="0"/>
              <a:t>должны получить:</a:t>
            </a:r>
            <a:endParaRPr lang="en-US" sz="2800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984" y="5181600"/>
            <a:ext cx="37719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9817344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ru-RU" sz="2800" b="1" dirty="0" smtClean="0"/>
              <a:t>Задание №4</a:t>
            </a:r>
            <a:r>
              <a:rPr lang="ru-RU" sz="2800" dirty="0" smtClean="0"/>
              <a:t>. Отключить/включить сетевой адаптер: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2800" dirty="0" smtClean="0"/>
              <a:t> в свойствах "</a:t>
            </a:r>
            <a:r>
              <a:rPr lang="ru-RU" sz="2800" b="1" dirty="0" smtClean="0"/>
              <a:t>Подключение локальной сети</a:t>
            </a:r>
            <a:r>
              <a:rPr lang="ru-RU" sz="2800" dirty="0" smtClean="0"/>
              <a:t>" выбрать "Отключить";</a:t>
            </a:r>
            <a:endParaRPr lang="en-US" sz="2800" dirty="0" smtClean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428625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2800" dirty="0" smtClean="0"/>
              <a:t>должны получить:</a:t>
            </a:r>
            <a:endParaRPr lang="en-US" sz="2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1357298"/>
            <a:ext cx="4286280" cy="2867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4786322"/>
            <a:ext cx="5500726" cy="1916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5458742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2800" dirty="0" smtClean="0"/>
              <a:t>включить сетевой адаптер.</a:t>
            </a:r>
            <a:endParaRPr lang="en-US" sz="2800" dirty="0" smtClean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714356"/>
            <a:ext cx="5734050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689736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ru-RU" sz="2800" b="1" dirty="0" smtClean="0"/>
              <a:t>Задание №5</a:t>
            </a:r>
            <a:r>
              <a:rPr lang="ru-RU" sz="2800" dirty="0" smtClean="0"/>
              <a:t>. Проверить соединения между рабочими станциями в сети :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2800" dirty="0" smtClean="0"/>
              <a:t>через</a:t>
            </a:r>
            <a:r>
              <a:rPr lang="ru-RU" sz="2800" b="1" dirty="0" smtClean="0"/>
              <a:t> Пуск -</a:t>
            </a:r>
            <a:r>
              <a:rPr lang="en-US" sz="2800" b="1" dirty="0" smtClean="0"/>
              <a:t>&gt; </a:t>
            </a:r>
            <a:r>
              <a:rPr lang="ru-RU" sz="2800" b="1" dirty="0" smtClean="0"/>
              <a:t>Выполнить </a:t>
            </a:r>
            <a:r>
              <a:rPr lang="ru-RU" sz="2800" dirty="0" smtClean="0"/>
              <a:t>запустить командную строку;</a:t>
            </a:r>
            <a:endParaRPr lang="en-US" sz="2800" b="1" dirty="0" smtClean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4071942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2800" dirty="0" smtClean="0"/>
              <a:t>должны получить:</a:t>
            </a:r>
            <a:endParaRPr lang="en-US" sz="28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1500174"/>
            <a:ext cx="4219575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4786322"/>
            <a:ext cx="646747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3626303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2800" dirty="0" smtClean="0"/>
              <a:t>проверить соединение от станции </a:t>
            </a:r>
            <a:r>
              <a:rPr lang="en-US" sz="2800" dirty="0" err="1" smtClean="0"/>
              <a:t>WinX</a:t>
            </a:r>
            <a:r>
              <a:rPr lang="ru-RU" sz="2800" dirty="0" smtClean="0"/>
              <a:t>Р</a:t>
            </a:r>
            <a:r>
              <a:rPr lang="en-US" sz="2800" dirty="0" smtClean="0"/>
              <a:t>1 </a:t>
            </a:r>
            <a:r>
              <a:rPr lang="ru-RU" sz="2800" dirty="0" smtClean="0"/>
              <a:t>к станции </a:t>
            </a:r>
            <a:r>
              <a:rPr lang="en-US" sz="2800" dirty="0" err="1" smtClean="0"/>
              <a:t>WinX</a:t>
            </a:r>
            <a:r>
              <a:rPr lang="ru-RU" sz="2800" dirty="0" smtClean="0"/>
              <a:t>Р</a:t>
            </a:r>
            <a:r>
              <a:rPr lang="en-US" sz="2800" dirty="0" smtClean="0"/>
              <a:t>2</a:t>
            </a:r>
            <a:r>
              <a:rPr lang="ru-RU" sz="2800" dirty="0" smtClean="0"/>
              <a:t>, для чего набрать команду </a:t>
            </a:r>
            <a:r>
              <a:rPr lang="en-US" sz="2800" dirty="0" smtClean="0"/>
              <a:t>ping </a:t>
            </a:r>
            <a:r>
              <a:rPr lang="ru-RU" sz="2800" dirty="0" smtClean="0"/>
              <a:t>(звонок) по </a:t>
            </a:r>
            <a:r>
              <a:rPr lang="en-US" sz="2800" dirty="0" smtClean="0"/>
              <a:t>IP </a:t>
            </a:r>
            <a:r>
              <a:rPr lang="ru-RU" sz="2800" dirty="0" smtClean="0"/>
              <a:t>адресу этой станции</a:t>
            </a:r>
            <a:endParaRPr lang="en-US" sz="2800" dirty="0" smtClean="0"/>
          </a:p>
        </p:txBody>
      </p:sp>
      <p:grpSp>
        <p:nvGrpSpPr>
          <p:cNvPr id="3" name="Группа 2"/>
          <p:cNvGrpSpPr/>
          <p:nvPr/>
        </p:nvGrpSpPr>
        <p:grpSpPr>
          <a:xfrm>
            <a:off x="857224" y="1500174"/>
            <a:ext cx="6429375" cy="3248025"/>
            <a:chOff x="857224" y="1500174"/>
            <a:chExt cx="6429375" cy="3248025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57224" y="1500174"/>
              <a:ext cx="6429375" cy="324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" name="TextBox 1"/>
            <p:cNvSpPr txBox="1"/>
            <p:nvPr/>
          </p:nvSpPr>
          <p:spPr>
            <a:xfrm>
              <a:off x="4283968" y="2060848"/>
              <a:ext cx="216024" cy="2880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3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709231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2800" dirty="0" smtClean="0"/>
              <a:t>должны получить ответ от 192.168.1.3:</a:t>
            </a:r>
            <a:endParaRPr lang="en-US" sz="2800" b="1" dirty="0" smtClean="0"/>
          </a:p>
        </p:txBody>
      </p:sp>
      <p:sp>
        <p:nvSpPr>
          <p:cNvPr id="6" name="Прямоугольник 5"/>
          <p:cNvSpPr/>
          <p:nvPr/>
        </p:nvSpPr>
        <p:spPr>
          <a:xfrm>
            <a:off x="0" y="4572008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2800" dirty="0" smtClean="0"/>
              <a:t>аналогично проверить соединение от </a:t>
            </a:r>
            <a:r>
              <a:rPr lang="en-US" sz="2800" dirty="0" err="1" smtClean="0"/>
              <a:t>WinX</a:t>
            </a:r>
            <a:r>
              <a:rPr lang="ru-RU" sz="2800" dirty="0" smtClean="0"/>
              <a:t>Р</a:t>
            </a:r>
            <a:r>
              <a:rPr lang="en-US" sz="2800" dirty="0" smtClean="0"/>
              <a:t>2 </a:t>
            </a:r>
            <a:r>
              <a:rPr lang="ru-RU" sz="2800" dirty="0" smtClean="0"/>
              <a:t>к </a:t>
            </a:r>
            <a:r>
              <a:rPr lang="en-US" sz="2800" dirty="0" err="1" smtClean="0"/>
              <a:t>WinX</a:t>
            </a:r>
            <a:r>
              <a:rPr lang="ru-RU" sz="2800" dirty="0" smtClean="0"/>
              <a:t>Р1. </a:t>
            </a:r>
            <a:endParaRPr lang="en-US" sz="2800" b="1" dirty="0" smtClean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5776" y="1052736"/>
            <a:ext cx="6353175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Прямоугольник 1"/>
          <p:cNvSpPr/>
          <p:nvPr/>
        </p:nvSpPr>
        <p:spPr>
          <a:xfrm>
            <a:off x="107504" y="1484784"/>
            <a:ext cx="2190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будет 192.168.10.3</a:t>
            </a:r>
            <a:endParaRPr lang="ru-RU" dirty="0"/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1691680" y="1854116"/>
            <a:ext cx="1728192" cy="27874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902515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ru-RU" sz="2800" b="1" dirty="0" smtClean="0"/>
              <a:t>Задание №6</a:t>
            </a:r>
            <a:r>
              <a:rPr lang="ru-RU" sz="2800" dirty="0" smtClean="0"/>
              <a:t>. Присоединить станцию к рабочей группе.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2800" b="1" dirty="0" smtClean="0"/>
              <a:t>Пуск -</a:t>
            </a:r>
            <a:r>
              <a:rPr lang="en-US" sz="2800" b="1" dirty="0" smtClean="0"/>
              <a:t>&gt;</a:t>
            </a:r>
            <a:r>
              <a:rPr lang="ru-RU" sz="2800" b="1" dirty="0" smtClean="0"/>
              <a:t> Мой компьютер -</a:t>
            </a:r>
            <a:r>
              <a:rPr lang="en-US" sz="2800" b="1" dirty="0" smtClean="0"/>
              <a:t>&gt; </a:t>
            </a:r>
            <a:r>
              <a:rPr lang="ru-RU" sz="2800" b="1" dirty="0" smtClean="0"/>
              <a:t>Свойства </a:t>
            </a:r>
            <a:r>
              <a:rPr lang="ru-RU" sz="2800" dirty="0" smtClean="0"/>
              <a:t>-</a:t>
            </a:r>
            <a:r>
              <a:rPr lang="en-US" sz="2800" dirty="0" smtClean="0"/>
              <a:t>&gt; </a:t>
            </a:r>
            <a:r>
              <a:rPr lang="ru-RU" sz="2800" dirty="0" smtClean="0"/>
              <a:t>левый клик</a:t>
            </a:r>
            <a:endParaRPr lang="en-US" sz="2800" b="1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1914525"/>
            <a:ext cx="5181600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051608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2800" dirty="0" smtClean="0"/>
              <a:t>вкладка "</a:t>
            </a:r>
            <a:r>
              <a:rPr lang="ru-RU" sz="2800" b="1" dirty="0" smtClean="0"/>
              <a:t>Изменить</a:t>
            </a:r>
            <a:r>
              <a:rPr lang="ru-RU" sz="2800" dirty="0" smtClean="0"/>
              <a:t>" нажать кнопку "</a:t>
            </a:r>
            <a:r>
              <a:rPr lang="ru-RU" sz="2800" b="1" dirty="0" smtClean="0"/>
              <a:t>Изменить</a:t>
            </a:r>
            <a:r>
              <a:rPr lang="ru-RU" sz="2800" dirty="0" smtClean="0"/>
              <a:t>" </a:t>
            </a:r>
            <a:endParaRPr lang="en-US" sz="28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1285860"/>
            <a:ext cx="3943350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964348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2357430"/>
            <a:ext cx="7537505" cy="431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554" name="Содержимое 1"/>
          <p:cNvSpPr>
            <a:spLocks noGrp="1"/>
          </p:cNvSpPr>
          <p:nvPr>
            <p:ph/>
          </p:nvPr>
        </p:nvSpPr>
        <p:spPr>
          <a:xfrm>
            <a:off x="1" y="1214422"/>
            <a:ext cx="9143999" cy="571480"/>
          </a:xfrm>
        </p:spPr>
        <p:txBody>
          <a:bodyPr/>
          <a:lstStyle/>
          <a:p>
            <a:pPr marL="0" indent="457200">
              <a:spcBef>
                <a:spcPts val="0"/>
              </a:spcBef>
              <a:buNone/>
            </a:pPr>
            <a:r>
              <a:rPr lang="ru-RU" sz="2800" dirty="0" smtClean="0"/>
              <a:t>Окно приложения </a:t>
            </a:r>
            <a:r>
              <a:rPr lang="en-US" sz="2800" dirty="0" err="1" smtClean="0"/>
              <a:t>VirtualBox</a:t>
            </a:r>
            <a:r>
              <a:rPr lang="ru-RU" sz="2800" dirty="0" smtClean="0"/>
              <a:t> после запуска</a:t>
            </a:r>
            <a:endParaRPr lang="ru-RU" sz="1800" kern="1200" dirty="0" smtClean="0">
              <a:latin typeface="Arial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109" y="0"/>
            <a:ext cx="9137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b="1" dirty="0" smtClean="0"/>
          </a:p>
          <a:p>
            <a:r>
              <a:rPr lang="ru-RU" dirty="0" smtClean="0"/>
              <a:t>После установки двух станций в </a:t>
            </a:r>
            <a:r>
              <a:rPr lang="en-US" dirty="0" err="1" smtClean="0"/>
              <a:t>VirtualBox</a:t>
            </a:r>
            <a:r>
              <a:rPr lang="ru-RU" dirty="0" smtClean="0"/>
              <a:t> при её запуске вы должны видеть;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174" y="1928802"/>
            <a:ext cx="39528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91378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sz="2800" dirty="0" smtClean="0"/>
              <a:t>ввести имя рабочей группы по правилу </a:t>
            </a:r>
            <a:r>
              <a:rPr lang="en-US" sz="2800" b="1" dirty="0" err="1" smtClean="0"/>
              <a:t>BRIG</a:t>
            </a:r>
            <a:r>
              <a:rPr lang="en-US" sz="2800" dirty="0" err="1" smtClean="0"/>
              <a:t>i</a:t>
            </a:r>
            <a:r>
              <a:rPr lang="ru-RU" sz="2800" dirty="0" smtClean="0"/>
              <a:t>, где </a:t>
            </a:r>
            <a:r>
              <a:rPr lang="en-US" sz="2800" dirty="0" err="1" smtClean="0"/>
              <a:t>i</a:t>
            </a:r>
            <a:r>
              <a:rPr lang="en-US" sz="2800" dirty="0" smtClean="0"/>
              <a:t> – </a:t>
            </a:r>
            <a:r>
              <a:rPr lang="ru-RU" sz="2800" dirty="0" smtClean="0"/>
              <a:t>номер бригады, для бригады №1 будет </a:t>
            </a:r>
            <a:r>
              <a:rPr lang="en-US" sz="2800" dirty="0" smtClean="0"/>
              <a:t>BRIG1</a:t>
            </a:r>
            <a:r>
              <a:rPr lang="ru-RU" sz="2800" dirty="0" smtClean="0"/>
              <a:t>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sz="2800" dirty="0" smtClean="0"/>
              <a:t>нажать </a:t>
            </a:r>
            <a:r>
              <a:rPr lang="ru-RU" sz="2800" b="1" dirty="0" smtClean="0"/>
              <a:t>ОК</a:t>
            </a:r>
            <a:r>
              <a:rPr lang="ru-RU" sz="2800" dirty="0" smtClean="0"/>
              <a:t>;</a:t>
            </a:r>
            <a:endParaRPr lang="ru-RU" sz="2800" dirty="0"/>
          </a:p>
        </p:txBody>
      </p:sp>
    </p:spTree>
    <p:extLst>
      <p:ext uri="{BB962C8B-B14F-4D97-AF65-F5344CB8AC3E}">
        <p14:creationId xmlns="" xmlns:p14="http://schemas.microsoft.com/office/powerpoint/2010/main" val="2200247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500" y="978677"/>
            <a:ext cx="5667392" cy="5717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6109" y="0"/>
            <a:ext cx="9137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sz="2800" dirty="0" smtClean="0"/>
              <a:t>перезагрузить компьютер;</a:t>
            </a:r>
          </a:p>
        </p:txBody>
      </p:sp>
    </p:spTree>
    <p:extLst>
      <p:ext uri="{BB962C8B-B14F-4D97-AF65-F5344CB8AC3E}">
        <p14:creationId xmlns="" xmlns:p14="http://schemas.microsoft.com/office/powerpoint/2010/main" val="37961079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2800" dirty="0" smtClean="0"/>
              <a:t>после перезагрузки проверить, что станция приписана к требуемой рабочей группе.</a:t>
            </a:r>
            <a:endParaRPr lang="en-US" sz="2800" dirty="0" smtClean="0"/>
          </a:p>
        </p:txBody>
      </p:sp>
    </p:spTree>
    <p:extLst>
      <p:ext uri="{BB962C8B-B14F-4D97-AF65-F5344CB8AC3E}">
        <p14:creationId xmlns="" xmlns:p14="http://schemas.microsoft.com/office/powerpoint/2010/main" val="33805233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Содержимое 1"/>
          <p:cNvSpPr>
            <a:spLocks noGrp="1"/>
          </p:cNvSpPr>
          <p:nvPr>
            <p:ph/>
          </p:nvPr>
        </p:nvSpPr>
        <p:spPr>
          <a:xfrm>
            <a:off x="0" y="1785926"/>
            <a:ext cx="9143999" cy="2428892"/>
          </a:xfrm>
        </p:spPr>
        <p:txBody>
          <a:bodyPr/>
          <a:lstStyle/>
          <a:p>
            <a:pPr algn="ctr">
              <a:buNone/>
            </a:pPr>
            <a:r>
              <a:rPr lang="ru-RU" sz="3600" b="1" dirty="0" smtClean="0"/>
              <a:t>Сетевые настройки</a:t>
            </a:r>
            <a:r>
              <a:rPr lang="en-US" sz="3600" b="1" dirty="0" smtClean="0"/>
              <a:t> </a:t>
            </a:r>
            <a:r>
              <a:rPr lang="ru-RU" sz="3600" b="1" dirty="0" smtClean="0"/>
              <a:t>рабочей станции при динамическом назначении адреса. Установка и настройка  служб </a:t>
            </a:r>
            <a:r>
              <a:rPr lang="en-US" sz="3600" b="1" dirty="0" smtClean="0"/>
              <a:t>DHCP </a:t>
            </a:r>
            <a:r>
              <a:rPr lang="ru-RU" sz="3600" b="1" dirty="0" smtClean="0"/>
              <a:t>и </a:t>
            </a:r>
            <a:r>
              <a:rPr lang="en-US" sz="3600" b="1" dirty="0" smtClean="0"/>
              <a:t>DNS</a:t>
            </a:r>
            <a:endParaRPr lang="ru-RU" sz="3600" b="1" dirty="0" smtClean="0"/>
          </a:p>
          <a:p>
            <a:pPr marL="0" indent="0">
              <a:buNone/>
            </a:pPr>
            <a:endParaRPr lang="ru-RU" sz="2000" b="1" dirty="0" smtClean="0"/>
          </a:p>
          <a:p>
            <a:pPr marL="0" indent="0" algn="ctr">
              <a:buNone/>
            </a:pPr>
            <a:endParaRPr lang="ru-RU" sz="3600" b="1" dirty="0" smtClean="0"/>
          </a:p>
          <a:p>
            <a:pPr marL="0" indent="0">
              <a:buNone/>
            </a:pPr>
            <a:endParaRPr lang="ru-RU" sz="3600" kern="1200" dirty="0" smtClean="0">
              <a:latin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441648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2800" b="1" u="sng" dirty="0" smtClean="0"/>
              <a:t>Цель </a:t>
            </a:r>
            <a:r>
              <a:rPr lang="ru-RU" sz="2800" b="1" u="sng" dirty="0" err="1" smtClean="0"/>
              <a:t>следующго</a:t>
            </a:r>
            <a:r>
              <a:rPr lang="ru-RU" sz="2800" b="1" u="sng" dirty="0" smtClean="0"/>
              <a:t> этапа работы</a:t>
            </a:r>
            <a:r>
              <a:rPr lang="ru-RU" sz="2800" dirty="0" smtClean="0"/>
              <a:t> научиться:</a:t>
            </a:r>
          </a:p>
          <a:p>
            <a:pPr marL="514350" indent="-514350">
              <a:buClr>
                <a:schemeClr val="tx1"/>
              </a:buClr>
              <a:buSzPct val="100000"/>
              <a:buFont typeface="Wingdings" pitchFamily="2" charset="2"/>
              <a:buAutoNum type="arabicPeriod"/>
            </a:pPr>
            <a:r>
              <a:rPr lang="ru-RU" sz="2800" dirty="0" smtClean="0"/>
              <a:t>запускать и настраивать службы </a:t>
            </a:r>
            <a:r>
              <a:rPr lang="en-US" sz="2800" dirty="0" smtClean="0"/>
              <a:t>DHCP</a:t>
            </a:r>
            <a:r>
              <a:rPr lang="ru-RU" sz="2800" dirty="0" smtClean="0"/>
              <a:t> и </a:t>
            </a:r>
            <a:r>
              <a:rPr lang="en-US" sz="2800" dirty="0" smtClean="0"/>
              <a:t>DNS</a:t>
            </a:r>
            <a:r>
              <a:rPr lang="ru-RU" sz="2800" dirty="0" smtClean="0"/>
              <a:t>;</a:t>
            </a:r>
          </a:p>
          <a:p>
            <a:pPr marL="514350" indent="-514350">
              <a:buClr>
                <a:schemeClr val="tx1"/>
              </a:buClr>
              <a:buSzPct val="100000"/>
              <a:buFont typeface="Wingdings" pitchFamily="2" charset="2"/>
              <a:buAutoNum type="arabicPeriod"/>
            </a:pPr>
            <a:r>
              <a:rPr lang="ru-RU" sz="2800" dirty="0" smtClean="0"/>
              <a:t>настраивать </a:t>
            </a:r>
            <a:r>
              <a:rPr lang="ru-RU" sz="2800" dirty="0"/>
              <a:t>сетевой адаптер рабочей станции</a:t>
            </a:r>
            <a:r>
              <a:rPr lang="en-US" sz="2800" dirty="0"/>
              <a:t> </a:t>
            </a:r>
            <a:r>
              <a:rPr lang="ru-RU" sz="2800" dirty="0"/>
              <a:t>для динамической адресации</a:t>
            </a:r>
            <a:r>
              <a:rPr lang="en-US" sz="2800" dirty="0"/>
              <a:t> </a:t>
            </a:r>
            <a:r>
              <a:rPr lang="ru-RU" sz="2800" dirty="0"/>
              <a:t>с использованием </a:t>
            </a:r>
            <a:r>
              <a:rPr lang="en-US" sz="2800" dirty="0"/>
              <a:t>DHCP</a:t>
            </a:r>
            <a:r>
              <a:rPr lang="en-US" sz="2800" dirty="0" smtClean="0"/>
              <a:t>;</a:t>
            </a:r>
            <a:endParaRPr lang="ru-RU" sz="2800" dirty="0" smtClean="0"/>
          </a:p>
          <a:p>
            <a:pPr marL="514350" indent="-514350">
              <a:buClr>
                <a:schemeClr val="tx1"/>
              </a:buClr>
              <a:buSzPct val="100000"/>
              <a:buFont typeface="Wingdings" pitchFamily="2" charset="2"/>
              <a:buAutoNum type="arabicPeriod"/>
            </a:pPr>
            <a:r>
              <a:rPr lang="ru-RU" sz="2800" dirty="0" smtClean="0"/>
              <a:t>выполнять проверку работы </a:t>
            </a:r>
            <a:r>
              <a:rPr lang="en-US" sz="2800" dirty="0" smtClean="0"/>
              <a:t>DHCP </a:t>
            </a:r>
            <a:r>
              <a:rPr lang="ru-RU" sz="2800" dirty="0" smtClean="0"/>
              <a:t>и </a:t>
            </a:r>
            <a:r>
              <a:rPr lang="en-US" sz="2800" dirty="0" smtClean="0"/>
              <a:t>DNS</a:t>
            </a:r>
            <a:r>
              <a:rPr lang="ru-RU" sz="2800" dirty="0" smtClean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4494957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spcBef>
                <a:spcPts val="0"/>
              </a:spcBef>
            </a:pPr>
            <a:r>
              <a:rPr lang="ru-RU" sz="2800" b="1" dirty="0" smtClean="0"/>
              <a:t>Задание №1</a:t>
            </a:r>
            <a:r>
              <a:rPr lang="ru-RU" sz="2800" dirty="0" smtClean="0"/>
              <a:t>. Настроить сетевой адаптер рабочей станции</a:t>
            </a:r>
            <a:r>
              <a:rPr lang="en-US" sz="2800" dirty="0" smtClean="0"/>
              <a:t> </a:t>
            </a:r>
            <a:r>
              <a:rPr lang="ru-RU" sz="2800" dirty="0" smtClean="0"/>
              <a:t>для динамической адресации.</a:t>
            </a:r>
          </a:p>
          <a:p>
            <a:pPr indent="457200">
              <a:spcBef>
                <a:spcPts val="0"/>
              </a:spcBef>
            </a:pPr>
            <a:r>
              <a:rPr lang="ru-RU" sz="2800" dirty="0" smtClean="0"/>
              <a:t>Для динамической адресации в локальной сети необходимо установить и настроить специальное программное обеспечение (</a:t>
            </a:r>
            <a:r>
              <a:rPr lang="en-US" sz="2800" dirty="0" smtClean="0"/>
              <a:t>DHCP </a:t>
            </a:r>
            <a:r>
              <a:rPr lang="ru-RU" sz="2800" dirty="0" smtClean="0"/>
              <a:t>сервер), которое будет автоматически назначать сетевому адаптеру:</a:t>
            </a:r>
          </a:p>
          <a:p>
            <a:pPr marL="45720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800" dirty="0" smtClean="0"/>
              <a:t>IP </a:t>
            </a:r>
            <a:r>
              <a:rPr lang="ru-RU" sz="2800" dirty="0" smtClean="0"/>
              <a:t>адрес в сети;</a:t>
            </a:r>
          </a:p>
          <a:p>
            <a:pPr marL="45720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sz="2800" dirty="0" smtClean="0"/>
              <a:t>маску сети;</a:t>
            </a:r>
          </a:p>
          <a:p>
            <a:pPr marL="45720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sz="2800" dirty="0" smtClean="0"/>
              <a:t>шлюз для выхода во внешнюю сеть.</a:t>
            </a:r>
          </a:p>
          <a:p>
            <a:pPr indent="457200">
              <a:spcBef>
                <a:spcPts val="0"/>
              </a:spcBef>
            </a:pPr>
            <a:r>
              <a:rPr lang="ru-RU" sz="2800" dirty="0" smtClean="0"/>
              <a:t>Это программное обеспечение нужно установить </a:t>
            </a:r>
            <a:r>
              <a:rPr lang="ru-RU" sz="2800" dirty="0"/>
              <a:t>(с административными правами) на </a:t>
            </a:r>
            <a:r>
              <a:rPr lang="ru-RU" sz="2800" dirty="0" smtClean="0"/>
              <a:t>рабочей станции </a:t>
            </a:r>
            <a:r>
              <a:rPr lang="en-US" sz="2800" dirty="0" err="1" smtClean="0"/>
              <a:t>WinX</a:t>
            </a:r>
            <a:r>
              <a:rPr lang="ru-RU" sz="2800" dirty="0" smtClean="0"/>
              <a:t>Р</a:t>
            </a:r>
            <a:r>
              <a:rPr lang="en-US" sz="2800" dirty="0" smtClean="0"/>
              <a:t>1</a:t>
            </a:r>
            <a:r>
              <a:rPr lang="ru-RU" sz="2800" dirty="0" smtClean="0"/>
              <a:t> в </a:t>
            </a:r>
            <a:r>
              <a:rPr lang="en-US" sz="2800" dirty="0"/>
              <a:t>C:\Program Files</a:t>
            </a:r>
            <a:r>
              <a:rPr lang="ru-RU" sz="2800" dirty="0" smtClean="0"/>
              <a:t>. Дистрибутив называется </a:t>
            </a:r>
            <a:r>
              <a:rPr lang="en-US" sz="2800" dirty="0" err="1" smtClean="0"/>
              <a:t>DualServer</a:t>
            </a:r>
            <a:r>
              <a:rPr lang="ru-RU" sz="2800" dirty="0" smtClean="0"/>
              <a:t> (одновременно и </a:t>
            </a:r>
            <a:r>
              <a:rPr lang="en-US" sz="2800" dirty="0" smtClean="0"/>
              <a:t>DHCP </a:t>
            </a:r>
            <a:r>
              <a:rPr lang="ru-RU" sz="2800" dirty="0" smtClean="0"/>
              <a:t>и </a:t>
            </a:r>
            <a:r>
              <a:rPr lang="en-US" sz="2800" dirty="0" smtClean="0"/>
              <a:t>DNS </a:t>
            </a:r>
            <a:r>
              <a:rPr lang="ru-RU" sz="2800" dirty="0" smtClean="0"/>
              <a:t>серверы). Устанавливается как системная служба. Перед запуском настраивается через конфигурационные файлы.. </a:t>
            </a:r>
          </a:p>
        </p:txBody>
      </p:sp>
    </p:spTree>
    <p:extLst>
      <p:ext uri="{BB962C8B-B14F-4D97-AF65-F5344CB8AC3E}">
        <p14:creationId xmlns="" xmlns:p14="http://schemas.microsoft.com/office/powerpoint/2010/main" val="36072016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spcBef>
                <a:spcPts val="0"/>
              </a:spcBef>
            </a:pPr>
            <a:r>
              <a:rPr lang="ru-RU" sz="2800" b="1" dirty="0" smtClean="0"/>
              <a:t>Настройка сервера </a:t>
            </a:r>
            <a:r>
              <a:rPr lang="en-US" sz="2800" b="1" dirty="0" smtClean="0"/>
              <a:t>DHCP</a:t>
            </a:r>
            <a:r>
              <a:rPr lang="ru-RU" sz="2800" dirty="0" smtClean="0"/>
              <a:t>. На станции </a:t>
            </a:r>
            <a:r>
              <a:rPr lang="en-US" sz="2800" dirty="0" err="1" smtClean="0"/>
              <a:t>WinX</a:t>
            </a:r>
            <a:r>
              <a:rPr lang="ru-RU" sz="2800" dirty="0" smtClean="0"/>
              <a:t>Р</a:t>
            </a:r>
            <a:r>
              <a:rPr lang="en-US" sz="2800" dirty="0" smtClean="0"/>
              <a:t>1 </a:t>
            </a:r>
            <a:r>
              <a:rPr lang="ru-RU" sz="2800" dirty="0" smtClean="0"/>
              <a:t>открыть файл конфигурации (настройки) </a:t>
            </a:r>
            <a:r>
              <a:rPr lang="en-US" sz="2800" dirty="0" smtClean="0"/>
              <a:t>C:\Program Files\</a:t>
            </a:r>
            <a:r>
              <a:rPr lang="en-US" sz="2800" dirty="0" err="1" smtClean="0"/>
              <a:t>DualServer</a:t>
            </a:r>
            <a:r>
              <a:rPr lang="en-US" sz="2800" dirty="0" smtClean="0"/>
              <a:t>\DualServer.ini (</a:t>
            </a:r>
            <a:r>
              <a:rPr lang="ru-RU" sz="2800" dirty="0" smtClean="0"/>
              <a:t>двойной левый клик</a:t>
            </a:r>
            <a:r>
              <a:rPr lang="en-US" sz="2800" dirty="0" smtClean="0"/>
              <a:t>)</a:t>
            </a:r>
            <a:r>
              <a:rPr lang="ru-RU" sz="2800" dirty="0" smtClean="0"/>
              <a:t>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1928802"/>
            <a:ext cx="57721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Прямая со стрелкой 5"/>
          <p:cNvCxnSpPr/>
          <p:nvPr/>
        </p:nvCxnSpPr>
        <p:spPr>
          <a:xfrm rot="16200000" flipH="1">
            <a:off x="2750331" y="2607463"/>
            <a:ext cx="3571900" cy="78581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3185643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spcBef>
                <a:spcPts val="0"/>
              </a:spcBef>
            </a:pPr>
            <a:r>
              <a:rPr lang="ru-RU" sz="2800" dirty="0" smtClean="0"/>
              <a:t>Найти строчку </a:t>
            </a:r>
            <a:r>
              <a:rPr lang="en-US" sz="2800" dirty="0" smtClean="0"/>
              <a:t>[SERVICES] </a:t>
            </a:r>
            <a:r>
              <a:rPr lang="ru-RU" sz="2800" dirty="0" smtClean="0"/>
              <a:t>и убрать </a:t>
            </a:r>
            <a:r>
              <a:rPr lang="ru-RU" sz="2800" b="1" dirty="0" smtClean="0"/>
              <a:t>; </a:t>
            </a:r>
            <a:r>
              <a:rPr lang="ru-RU" sz="2800" dirty="0" smtClean="0"/>
              <a:t>перед </a:t>
            </a:r>
            <a:r>
              <a:rPr lang="en-US" sz="2800" dirty="0" smtClean="0"/>
              <a:t>DNS </a:t>
            </a:r>
            <a:r>
              <a:rPr lang="ru-RU" sz="2800" dirty="0" smtClean="0"/>
              <a:t>и </a:t>
            </a:r>
            <a:r>
              <a:rPr lang="en-US" sz="2800" dirty="0" smtClean="0"/>
              <a:t>DHCP</a:t>
            </a:r>
            <a:r>
              <a:rPr lang="ru-RU" sz="2800" dirty="0" smtClean="0"/>
              <a:t>, тем самым разрешив их работу.</a:t>
            </a:r>
            <a:endParaRPr lang="ru-RU" sz="2800" b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2214554"/>
            <a:ext cx="56769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Прямая со стрелкой 5"/>
          <p:cNvCxnSpPr/>
          <p:nvPr/>
        </p:nvCxnSpPr>
        <p:spPr>
          <a:xfrm rot="10800000" flipV="1">
            <a:off x="1571604" y="500042"/>
            <a:ext cx="5072098" cy="500066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6500826" y="142852"/>
            <a:ext cx="285752" cy="35719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838040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spcBef>
                <a:spcPts val="0"/>
              </a:spcBef>
            </a:pPr>
            <a:r>
              <a:rPr lang="ru-RU" sz="2800" dirty="0" smtClean="0"/>
              <a:t>Затем найти в файле раздел </a:t>
            </a:r>
            <a:r>
              <a:rPr lang="en-US" sz="2800" dirty="0" smtClean="0"/>
              <a:t>DHCP Sections</a:t>
            </a:r>
            <a:r>
              <a:rPr lang="ru-RU" sz="2800" dirty="0" smtClean="0"/>
              <a:t>.</a:t>
            </a:r>
            <a:endParaRPr lang="ru-RU" sz="2800" b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0688" y="1509713"/>
            <a:ext cx="5762625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Прямая со стрелкой 5"/>
          <p:cNvCxnSpPr/>
          <p:nvPr/>
        </p:nvCxnSpPr>
        <p:spPr>
          <a:xfrm rot="10800000" flipV="1">
            <a:off x="2643174" y="500042"/>
            <a:ext cx="4000528" cy="2286016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380615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spcBef>
                <a:spcPts val="0"/>
              </a:spcBef>
            </a:pPr>
            <a:r>
              <a:rPr lang="ru-RU" sz="2800" dirty="0" smtClean="0"/>
              <a:t>Найти подраздел </a:t>
            </a:r>
            <a:r>
              <a:rPr lang="en-US" sz="2800" dirty="0" smtClean="0"/>
              <a:t>[RANGE_SET]</a:t>
            </a:r>
            <a:r>
              <a:rPr lang="ru-RU" sz="2800" dirty="0" smtClean="0"/>
              <a:t>, и изменить в нем строку:</a:t>
            </a:r>
          </a:p>
          <a:p>
            <a:pPr indent="457200">
              <a:spcBef>
                <a:spcPts val="0"/>
              </a:spcBef>
            </a:pPr>
            <a:r>
              <a:rPr lang="en-US" sz="2800" b="1" dirty="0" smtClean="0"/>
              <a:t>;</a:t>
            </a:r>
            <a:r>
              <a:rPr lang="en-US" sz="2800" dirty="0" err="1" smtClean="0"/>
              <a:t>DHCPRange</a:t>
            </a:r>
            <a:r>
              <a:rPr lang="en-US" sz="2800" dirty="0" smtClean="0"/>
              <a:t>=192.168.0.1-192.168.0.254</a:t>
            </a:r>
            <a:endParaRPr lang="ru-RU" sz="2800" dirty="0" smtClean="0"/>
          </a:p>
          <a:p>
            <a:pPr indent="457200">
              <a:spcBef>
                <a:spcPts val="0"/>
              </a:spcBef>
            </a:pPr>
            <a:r>
              <a:rPr lang="ru-RU" sz="2800" dirty="0" smtClean="0"/>
              <a:t>на</a:t>
            </a:r>
          </a:p>
          <a:p>
            <a:pPr indent="457200">
              <a:spcBef>
                <a:spcPts val="0"/>
              </a:spcBef>
            </a:pPr>
            <a:r>
              <a:rPr lang="en-US" sz="2800" dirty="0" err="1" smtClean="0"/>
              <a:t>DHCPRange</a:t>
            </a:r>
            <a:r>
              <a:rPr lang="en-US" sz="2800" dirty="0" smtClean="0"/>
              <a:t>=192.168.</a:t>
            </a:r>
            <a:r>
              <a:rPr lang="ru-RU" sz="2800" dirty="0" smtClean="0"/>
              <a:t>1</a:t>
            </a:r>
            <a:r>
              <a:rPr lang="en-US" sz="2800" dirty="0" smtClean="0"/>
              <a:t>.1</a:t>
            </a:r>
            <a:r>
              <a:rPr lang="ru-RU" sz="2800" dirty="0" smtClean="0"/>
              <a:t>0</a:t>
            </a:r>
            <a:r>
              <a:rPr lang="en-US" sz="2800" dirty="0" smtClean="0"/>
              <a:t>-192.168.</a:t>
            </a:r>
            <a:r>
              <a:rPr lang="ru-RU" sz="2800" dirty="0" smtClean="0"/>
              <a:t>1</a:t>
            </a:r>
            <a:r>
              <a:rPr lang="en-US" sz="2800" dirty="0" smtClean="0"/>
              <a:t>.254</a:t>
            </a:r>
            <a:r>
              <a:rPr lang="ru-RU" sz="2800" dirty="0" smtClean="0"/>
              <a:t>.</a:t>
            </a:r>
          </a:p>
          <a:p>
            <a:pPr indent="457200">
              <a:spcBef>
                <a:spcPts val="0"/>
              </a:spcBef>
            </a:pPr>
            <a:r>
              <a:rPr lang="ru-RU" sz="2800" dirty="0" smtClean="0"/>
              <a:t>Сохранить изменения.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2714620"/>
            <a:ext cx="5715000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Прямая со стрелкой 5"/>
          <p:cNvCxnSpPr/>
          <p:nvPr/>
        </p:nvCxnSpPr>
        <p:spPr>
          <a:xfrm rot="16200000" flipH="1">
            <a:off x="535753" y="2321711"/>
            <a:ext cx="3143272" cy="107157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4297059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Палитра">
  <a:themeElements>
    <a:clrScheme name="1_Палитра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_Палитра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200" b="1" i="0" u="none" strike="noStrike" kern="1200" cap="none" spc="0" normalizeH="0" baseline="0" noProof="0" dirty="0" smtClean="0">
            <a:ln>
              <a:noFill/>
            </a:ln>
            <a:solidFill>
              <a:srgbClr val="8893A0"/>
            </a:solidFill>
            <a:effectLst/>
            <a:uLnTx/>
            <a:uFillTx/>
            <a:latin typeface="Arial" charset="0"/>
            <a:ea typeface="+mn-ea"/>
            <a:cs typeface="+mn-cs"/>
          </a:defRPr>
        </a:defPPr>
      </a:lstStyle>
    </a:txDef>
  </a:objectDefaults>
  <a:extraClrSchemeLst>
    <a:extraClrScheme>
      <a:clrScheme name="1_Палитра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Палитра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Палитра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Палитра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Палитра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Палитра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10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11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12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13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14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15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16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17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18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19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2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20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21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22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23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24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25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26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27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28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29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3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30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31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32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33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34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4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5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6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7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8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ppt/theme/themeOverride9.xml><?xml version="1.0" encoding="utf-8"?>
<a:themeOverride xmlns:a="http://schemas.openxmlformats.org/drawingml/2006/main">
  <a:clrScheme name="1_Палитра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13644</TotalTime>
  <Words>3031</Words>
  <Application>Microsoft Office PowerPoint</Application>
  <PresentationFormat>Экран (4:3)</PresentationFormat>
  <Paragraphs>361</Paragraphs>
  <Slides>135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135</vt:i4>
      </vt:variant>
    </vt:vector>
  </HeadingPairs>
  <TitlesOfParts>
    <vt:vector size="139" baseType="lpstr">
      <vt:lpstr>Arial</vt:lpstr>
      <vt:lpstr>Wingdings</vt:lpstr>
      <vt:lpstr>Times New Roman</vt:lpstr>
      <vt:lpstr>1_Палитра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  <vt:lpstr>Слайд 51</vt:lpstr>
      <vt:lpstr>Слайд 52</vt:lpstr>
      <vt:lpstr>Слайд 53</vt:lpstr>
      <vt:lpstr>Слайд 54</vt:lpstr>
      <vt:lpstr>Слайд 55</vt:lpstr>
      <vt:lpstr>Слайд 56</vt:lpstr>
      <vt:lpstr>Слайд 57</vt:lpstr>
      <vt:lpstr>Слайд 58</vt:lpstr>
      <vt:lpstr>Слайд 59</vt:lpstr>
      <vt:lpstr>Слайд 60</vt:lpstr>
      <vt:lpstr>Слайд 61</vt:lpstr>
      <vt:lpstr>Слайд 62</vt:lpstr>
      <vt:lpstr>Слайд 63</vt:lpstr>
      <vt:lpstr>Слайд 64</vt:lpstr>
      <vt:lpstr>Слайд 65</vt:lpstr>
      <vt:lpstr>Слайд 66</vt:lpstr>
      <vt:lpstr>Слайд 67</vt:lpstr>
      <vt:lpstr>Слайд 68</vt:lpstr>
      <vt:lpstr>Слайд 69</vt:lpstr>
      <vt:lpstr>Слайд 70</vt:lpstr>
      <vt:lpstr>Слайд 71</vt:lpstr>
      <vt:lpstr>Слайд 72</vt:lpstr>
      <vt:lpstr>Слайд 73</vt:lpstr>
      <vt:lpstr>Слайд 74</vt:lpstr>
      <vt:lpstr>Слайд 75</vt:lpstr>
      <vt:lpstr>Слайд 76</vt:lpstr>
      <vt:lpstr>Слайд 77</vt:lpstr>
      <vt:lpstr>Слайд 78</vt:lpstr>
      <vt:lpstr>Слайд 79</vt:lpstr>
      <vt:lpstr>Слайд 80</vt:lpstr>
      <vt:lpstr>Слайд 81</vt:lpstr>
      <vt:lpstr>Слайд 82</vt:lpstr>
      <vt:lpstr>Слайд 83</vt:lpstr>
      <vt:lpstr>Слайд 84</vt:lpstr>
      <vt:lpstr>Слайд 85</vt:lpstr>
      <vt:lpstr>Слайд 86</vt:lpstr>
      <vt:lpstr>Слайд 87</vt:lpstr>
      <vt:lpstr>Слайд 88</vt:lpstr>
      <vt:lpstr>Слайд 89</vt:lpstr>
      <vt:lpstr>Слайд 90</vt:lpstr>
      <vt:lpstr>Слайд 91</vt:lpstr>
      <vt:lpstr>Слайд 92</vt:lpstr>
      <vt:lpstr>Слайд 93</vt:lpstr>
      <vt:lpstr>Слайд 94</vt:lpstr>
      <vt:lpstr>Слайд 95</vt:lpstr>
      <vt:lpstr>Слайд 96</vt:lpstr>
      <vt:lpstr>Слайд 97</vt:lpstr>
      <vt:lpstr>Слайд 98</vt:lpstr>
      <vt:lpstr>Слайд 99</vt:lpstr>
      <vt:lpstr>Слайд 100</vt:lpstr>
      <vt:lpstr>Слайд 101</vt:lpstr>
      <vt:lpstr>Слайд 102</vt:lpstr>
      <vt:lpstr>Слайд 103</vt:lpstr>
      <vt:lpstr>Слайд 104</vt:lpstr>
      <vt:lpstr>Слайд 105</vt:lpstr>
      <vt:lpstr>Слайд 106</vt:lpstr>
      <vt:lpstr>Слайд 107</vt:lpstr>
      <vt:lpstr>Слайд 108</vt:lpstr>
      <vt:lpstr>Слайд 109</vt:lpstr>
      <vt:lpstr>Слайд 110</vt:lpstr>
      <vt:lpstr>Слайд 111</vt:lpstr>
      <vt:lpstr>Слайд 112</vt:lpstr>
      <vt:lpstr>Слайд 113</vt:lpstr>
      <vt:lpstr>Слайд 114</vt:lpstr>
      <vt:lpstr>Слайд 115</vt:lpstr>
      <vt:lpstr>Слайд 116</vt:lpstr>
      <vt:lpstr>Слайд 117</vt:lpstr>
      <vt:lpstr>Слайд 118</vt:lpstr>
      <vt:lpstr>Слайд 119</vt:lpstr>
      <vt:lpstr>Слайд 120</vt:lpstr>
      <vt:lpstr>Слайд 121</vt:lpstr>
      <vt:lpstr>Слайд 122</vt:lpstr>
      <vt:lpstr>Слайд 123</vt:lpstr>
      <vt:lpstr>Слайд 124</vt:lpstr>
      <vt:lpstr>Слайд 125</vt:lpstr>
      <vt:lpstr>Слайд 126</vt:lpstr>
      <vt:lpstr>Слайд 127</vt:lpstr>
      <vt:lpstr>Слайд 128</vt:lpstr>
      <vt:lpstr>Слайд 129</vt:lpstr>
      <vt:lpstr>Слайд 130</vt:lpstr>
      <vt:lpstr>Слайд 131</vt:lpstr>
      <vt:lpstr>Слайд 132</vt:lpstr>
      <vt:lpstr>Слайд 133</vt:lpstr>
      <vt:lpstr>Слайд 134</vt:lpstr>
      <vt:lpstr>Слайд 135</vt:lpstr>
    </vt:vector>
  </TitlesOfParts>
  <Company>SPIIRAS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слайда отсутствует</dc:title>
  <dc:creator>Gor</dc:creator>
  <cp:lastModifiedBy>Евгений И. Калиниченко</cp:lastModifiedBy>
  <cp:revision>806</cp:revision>
  <cp:lastPrinted>2002-06-14T06:50:34Z</cp:lastPrinted>
  <dcterms:created xsi:type="dcterms:W3CDTF">2000-07-05T10:59:49Z</dcterms:created>
  <dcterms:modified xsi:type="dcterms:W3CDTF">2020-09-22T08:23:58Z</dcterms:modified>
</cp:coreProperties>
</file>